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notesMasterIdLst>
    <p:notesMasterId r:id="rId21"/>
  </p:notesMasterIdLst>
  <p:sldIdLst>
    <p:sldId id="553" r:id="rId2"/>
    <p:sldId id="573" r:id="rId3"/>
    <p:sldId id="574" r:id="rId4"/>
    <p:sldId id="557" r:id="rId5"/>
    <p:sldId id="558" r:id="rId6"/>
    <p:sldId id="559" r:id="rId7"/>
    <p:sldId id="560" r:id="rId8"/>
    <p:sldId id="575" r:id="rId9"/>
    <p:sldId id="562" r:id="rId10"/>
    <p:sldId id="563" r:id="rId11"/>
    <p:sldId id="576" r:id="rId12"/>
    <p:sldId id="566" r:id="rId13"/>
    <p:sldId id="567" r:id="rId14"/>
    <p:sldId id="568" r:id="rId15"/>
    <p:sldId id="577" r:id="rId16"/>
    <p:sldId id="570" r:id="rId17"/>
    <p:sldId id="571" r:id="rId18"/>
    <p:sldId id="572" r:id="rId19"/>
    <p:sldId id="578" r:id="rId20"/>
  </p:sldIdLst>
  <p:sldSz cx="9144000" cy="5143500" type="screen16x9"/>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C8D1"/>
    <a:srgbClr val="004A95"/>
    <a:srgbClr val="FFFFFF"/>
    <a:srgbClr val="F7FCFF"/>
    <a:srgbClr val="E3EEC6"/>
    <a:srgbClr val="E2F6FF"/>
    <a:srgbClr val="F5EBDC"/>
    <a:srgbClr val="F5ECDE"/>
    <a:srgbClr val="BE945E"/>
    <a:srgbClr val="39F7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5878" autoAdjust="0"/>
  </p:normalViewPr>
  <p:slideViewPr>
    <p:cSldViewPr>
      <p:cViewPr>
        <p:scale>
          <a:sx n="130" d="100"/>
          <a:sy n="130" d="100"/>
        </p:scale>
        <p:origin x="1120" y="42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0"/>
    </p:cViewPr>
  </p:sorterViewPr>
  <p:notesViewPr>
    <p:cSldViewPr>
      <p:cViewPr varScale="1">
        <p:scale>
          <a:sx n="88" d="100"/>
          <a:sy n="88" d="100"/>
        </p:scale>
        <p:origin x="277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安全技术1</c:v>
                </c:pt>
              </c:strCache>
            </c:strRef>
          </c:tx>
          <c:spPr>
            <a:solidFill>
              <a:schemeClr val="accent1"/>
            </a:solidFill>
            <a:ln>
              <a:noFill/>
            </a:ln>
            <a:effectLst/>
          </c:spPr>
          <c:invertIfNegative val="0"/>
          <c:cat>
            <c:strRef>
              <c:f>Sheet1!$A$2:$A$5</c:f>
              <c:strCache>
                <c:ptCount val="4"/>
                <c:pt idx="0">
                  <c:v>Data 1</c:v>
                </c:pt>
                <c:pt idx="1">
                  <c:v>Data 2</c:v>
                </c:pt>
                <c:pt idx="2">
                  <c:v>Data 3 </c:v>
                </c:pt>
                <c:pt idx="3">
                  <c:v>Data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145-4792-90E7-E6043D6006EE}"/>
            </c:ext>
          </c:extLst>
        </c:ser>
        <c:ser>
          <c:idx val="1"/>
          <c:order val="1"/>
          <c:tx>
            <c:strRef>
              <c:f>Sheet1!$C$1</c:f>
              <c:strCache>
                <c:ptCount val="1"/>
                <c:pt idx="0">
                  <c:v>安全技术2</c:v>
                </c:pt>
              </c:strCache>
            </c:strRef>
          </c:tx>
          <c:spPr>
            <a:solidFill>
              <a:schemeClr val="accent2"/>
            </a:solidFill>
            <a:ln>
              <a:noFill/>
            </a:ln>
            <a:effectLst/>
          </c:spPr>
          <c:invertIfNegative val="0"/>
          <c:cat>
            <c:strRef>
              <c:f>Sheet1!$A$2:$A$5</c:f>
              <c:strCache>
                <c:ptCount val="4"/>
                <c:pt idx="0">
                  <c:v>Data 1</c:v>
                </c:pt>
                <c:pt idx="1">
                  <c:v>Data 2</c:v>
                </c:pt>
                <c:pt idx="2">
                  <c:v>Data 3 </c:v>
                </c:pt>
                <c:pt idx="3">
                  <c:v>Data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145-4792-90E7-E6043D6006EE}"/>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Data 1</c:v>
                </c:pt>
                <c:pt idx="1">
                  <c:v>Data 2</c:v>
                </c:pt>
                <c:pt idx="2">
                  <c:v>Data 3 </c:v>
                </c:pt>
                <c:pt idx="3">
                  <c:v>Data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145-4792-90E7-E6043D6006EE}"/>
            </c:ext>
          </c:extLst>
        </c:ser>
        <c:dLbls>
          <c:showLegendKey val="0"/>
          <c:showVal val="0"/>
          <c:showCatName val="0"/>
          <c:showSerName val="0"/>
          <c:showPercent val="0"/>
          <c:showBubbleSize val="0"/>
        </c:dLbls>
        <c:gapWidth val="219"/>
        <c:overlap val="-27"/>
        <c:axId val="322468560"/>
        <c:axId val="322468952"/>
      </c:barChart>
      <c:catAx>
        <c:axId val="322468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322468952"/>
        <c:crosses val="autoZero"/>
        <c:auto val="1"/>
        <c:lblAlgn val="ctr"/>
        <c:lblOffset val="100"/>
        <c:noMultiLvlLbl val="0"/>
      </c:catAx>
      <c:valAx>
        <c:axId val="322468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322468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solidFill>
        <a:schemeClr val="accent1"/>
      </a:solid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ADD754-F49E-4351-AAFE-19D83F43501C}" type="datetimeFigureOut">
              <a:rPr lang="en-US" smtClean="0"/>
              <a:pPr/>
              <a:t>9/1/22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8F6036-E835-44CB-A25A-34C755DFD5D4}" type="slidenum">
              <a:rPr lang="en-US" smtClean="0"/>
              <a:pPr/>
              <a:t>‹#›</a:t>
            </a:fld>
            <a:endParaRPr lang="en-US"/>
          </a:p>
        </p:txBody>
      </p:sp>
    </p:spTree>
    <p:extLst>
      <p:ext uri="{BB962C8B-B14F-4D97-AF65-F5344CB8AC3E}">
        <p14:creationId xmlns:p14="http://schemas.microsoft.com/office/powerpoint/2010/main" val="3614133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7844330-D65E-433C-A90B-DC730FD555C4}" type="slidenum">
              <a:rPr lang="zh-CN" altLang="en-US" smtClean="0"/>
              <a:t>1</a:t>
            </a:fld>
            <a:endParaRPr lang="zh-CN" altLang="en-US"/>
          </a:p>
        </p:txBody>
      </p:sp>
    </p:spTree>
    <p:extLst>
      <p:ext uri="{BB962C8B-B14F-4D97-AF65-F5344CB8AC3E}">
        <p14:creationId xmlns:p14="http://schemas.microsoft.com/office/powerpoint/2010/main" val="637418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solidFill>
                  <a:prstClr val="black"/>
                </a:solidFill>
                <a:latin typeface="等线" panose="020F0502020204030204"/>
              </a:rPr>
              <a:pPr/>
              <a:t>10</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2590667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7844330-D65E-433C-A90B-DC730FD555C4}" type="slidenum">
              <a:rPr lang="zh-CN" altLang="en-US" smtClean="0"/>
              <a:t>11</a:t>
            </a:fld>
            <a:endParaRPr lang="zh-CN" altLang="en-US"/>
          </a:p>
        </p:txBody>
      </p:sp>
    </p:spTree>
    <p:extLst>
      <p:ext uri="{BB962C8B-B14F-4D97-AF65-F5344CB8AC3E}">
        <p14:creationId xmlns:p14="http://schemas.microsoft.com/office/powerpoint/2010/main" val="292220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6AE3CC0-6188-452F-BD21-B139A4C0EB5B}" type="slidenum">
              <a:rPr lang="zh-CN" altLang="en-US" smtClean="0">
                <a:solidFill>
                  <a:prstClr val="black"/>
                </a:solidFill>
                <a:latin typeface="等线" panose="020F0502020204030204"/>
              </a:rPr>
              <a:pPr/>
              <a:t>12</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3137987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E5CE08-02F9-49C9-BA09-8BF7730E7091}" type="slidenum">
              <a:rPr lang="en-US" smtClean="0">
                <a:solidFill>
                  <a:prstClr val="black"/>
                </a:solidFill>
                <a:latin typeface="等线" panose="020F0502020204030204"/>
              </a:rPr>
              <a:pPr/>
              <a:t>13</a:t>
            </a:fld>
            <a:endParaRPr lang="en-US">
              <a:solidFill>
                <a:prstClr val="black"/>
              </a:solidFill>
              <a:latin typeface="等线" panose="020F0502020204030204"/>
            </a:endParaRPr>
          </a:p>
        </p:txBody>
      </p:sp>
    </p:spTree>
    <p:extLst>
      <p:ext uri="{BB962C8B-B14F-4D97-AF65-F5344CB8AC3E}">
        <p14:creationId xmlns:p14="http://schemas.microsoft.com/office/powerpoint/2010/main" val="801229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E5CE08-02F9-49C9-BA09-8BF7730E7091}" type="slidenum">
              <a:rPr lang="en-US" smtClean="0">
                <a:solidFill>
                  <a:prstClr val="black"/>
                </a:solidFill>
                <a:latin typeface="等线" panose="020F0502020204030204"/>
              </a:rPr>
              <a:pPr/>
              <a:t>14</a:t>
            </a:fld>
            <a:endParaRPr lang="en-US">
              <a:solidFill>
                <a:prstClr val="black"/>
              </a:solidFill>
              <a:latin typeface="等线" panose="020F0502020204030204"/>
            </a:endParaRPr>
          </a:p>
        </p:txBody>
      </p:sp>
    </p:spTree>
    <p:extLst>
      <p:ext uri="{BB962C8B-B14F-4D97-AF65-F5344CB8AC3E}">
        <p14:creationId xmlns:p14="http://schemas.microsoft.com/office/powerpoint/2010/main" val="389379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7844330-D65E-433C-A90B-DC730FD555C4}" type="slidenum">
              <a:rPr lang="zh-CN" altLang="en-US" smtClean="0"/>
              <a:t>15</a:t>
            </a:fld>
            <a:endParaRPr lang="zh-CN" altLang="en-US"/>
          </a:p>
        </p:txBody>
      </p:sp>
    </p:spTree>
    <p:extLst>
      <p:ext uri="{BB962C8B-B14F-4D97-AF65-F5344CB8AC3E}">
        <p14:creationId xmlns:p14="http://schemas.microsoft.com/office/powerpoint/2010/main" val="3037605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latin typeface="等线" panose="020F0502020204030204"/>
              </a:rPr>
              <a:pPr/>
              <a:t>16</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3914446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E968F0-8132-4257-B6B0-B7DD5443CA74}" type="slidenum">
              <a:rPr lang="zh-CN" altLang="en-US" smtClean="0">
                <a:solidFill>
                  <a:prstClr val="black"/>
                </a:solidFill>
                <a:latin typeface="等线" panose="020F0502020204030204"/>
              </a:rPr>
              <a:pPr/>
              <a:t>17</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3849719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E968F0-8132-4257-B6B0-B7DD5443CA74}" type="slidenum">
              <a:rPr lang="zh-CN" altLang="en-US" smtClean="0">
                <a:solidFill>
                  <a:prstClr val="black"/>
                </a:solidFill>
                <a:latin typeface="等线" panose="020F0502020204030204"/>
              </a:rPr>
              <a:pPr/>
              <a:t>18</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22003865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7844330-D65E-433C-A90B-DC730FD555C4}" type="slidenum">
              <a:rPr lang="zh-CN" altLang="en-US" smtClean="0"/>
              <a:t>19</a:t>
            </a:fld>
            <a:endParaRPr lang="zh-CN" altLang="en-US"/>
          </a:p>
        </p:txBody>
      </p:sp>
    </p:spTree>
    <p:extLst>
      <p:ext uri="{BB962C8B-B14F-4D97-AF65-F5344CB8AC3E}">
        <p14:creationId xmlns:p14="http://schemas.microsoft.com/office/powerpoint/2010/main" val="248672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7844330-D65E-433C-A90B-DC730FD555C4}" type="slidenum">
              <a:rPr lang="zh-CN" altLang="en-US" smtClean="0"/>
              <a:t>2</a:t>
            </a:fld>
            <a:endParaRPr lang="zh-CN" altLang="en-US"/>
          </a:p>
        </p:txBody>
      </p:sp>
    </p:spTree>
    <p:extLst>
      <p:ext uri="{BB962C8B-B14F-4D97-AF65-F5344CB8AC3E}">
        <p14:creationId xmlns:p14="http://schemas.microsoft.com/office/powerpoint/2010/main" val="3715163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7844330-D65E-433C-A90B-DC730FD555C4}" type="slidenum">
              <a:rPr lang="zh-CN" altLang="en-US" smtClean="0"/>
              <a:t>3</a:t>
            </a:fld>
            <a:endParaRPr lang="zh-CN" altLang="en-US"/>
          </a:p>
        </p:txBody>
      </p:sp>
    </p:spTree>
    <p:extLst>
      <p:ext uri="{BB962C8B-B14F-4D97-AF65-F5344CB8AC3E}">
        <p14:creationId xmlns:p14="http://schemas.microsoft.com/office/powerpoint/2010/main" val="4074067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6AE3CC0-6188-452F-BD21-B139A4C0EB5B}" type="slidenum">
              <a:rPr lang="zh-CN" altLang="en-US" smtClean="0">
                <a:solidFill>
                  <a:prstClr val="black"/>
                </a:solidFill>
                <a:latin typeface="等线" panose="020F0502020204030204"/>
              </a:rPr>
              <a:pPr/>
              <a:t>4</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503232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0F74671-AE00-41D1-862A-5348A2A91D9A}" type="slidenum">
              <a:rPr lang="zh-CN" altLang="en-US" smtClean="0">
                <a:solidFill>
                  <a:prstClr val="black"/>
                </a:solidFill>
                <a:latin typeface="等线" panose="020F0502020204030204"/>
              </a:rPr>
              <a:pPr/>
              <a:t>5</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822392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0F74671-AE00-41D1-862A-5348A2A91D9A}" type="slidenum">
              <a:rPr lang="zh-CN" altLang="en-US" smtClean="0">
                <a:solidFill>
                  <a:prstClr val="black"/>
                </a:solidFill>
                <a:latin typeface="等线" panose="020F0502020204030204"/>
              </a:rPr>
              <a:pPr/>
              <a:t>6</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2303498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0F74671-AE00-41D1-862A-5348A2A91D9A}" type="slidenum">
              <a:rPr lang="zh-CN" altLang="en-US" smtClean="0">
                <a:solidFill>
                  <a:prstClr val="black"/>
                </a:solidFill>
                <a:latin typeface="等线" panose="020F0502020204030204"/>
              </a:rPr>
              <a:pPr/>
              <a:t>7</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3810794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7844330-D65E-433C-A90B-DC730FD555C4}" type="slidenum">
              <a:rPr lang="zh-CN" altLang="en-US" smtClean="0"/>
              <a:t>8</a:t>
            </a:fld>
            <a:endParaRPr lang="zh-CN" altLang="en-US"/>
          </a:p>
        </p:txBody>
      </p:sp>
    </p:spTree>
    <p:extLst>
      <p:ext uri="{BB962C8B-B14F-4D97-AF65-F5344CB8AC3E}">
        <p14:creationId xmlns:p14="http://schemas.microsoft.com/office/powerpoint/2010/main" val="3674358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6AE3CC0-6188-452F-BD21-B139A4C0EB5B}" type="slidenum">
              <a:rPr lang="zh-CN" altLang="en-US" smtClean="0">
                <a:solidFill>
                  <a:prstClr val="black"/>
                </a:solidFill>
                <a:latin typeface="等线" panose="020F0502020204030204"/>
              </a:rPr>
              <a:pPr/>
              <a:t>9</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3558248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accent1"/>
        </a:solidFill>
        <a:effectLst/>
      </p:bgPr>
    </p:bg>
    <p:spTree>
      <p:nvGrpSpPr>
        <p:cNvPr id="1" name=""/>
        <p:cNvGrpSpPr/>
        <p:nvPr/>
      </p:nvGrpSpPr>
      <p:grpSpPr>
        <a:xfrm>
          <a:off x="0" y="0"/>
          <a:ext cx="0" cy="0"/>
          <a:chOff x="0" y="0"/>
          <a:chExt cx="0" cy="0"/>
        </a:xfrm>
      </p:grpSpPr>
      <p:sp>
        <p:nvSpPr>
          <p:cNvPr id="2" name="矩形 1"/>
          <p:cNvSpPr/>
          <p:nvPr userDrawn="1"/>
        </p:nvSpPr>
        <p:spPr>
          <a:xfrm>
            <a:off x="0" y="2190750"/>
            <a:ext cx="9144000" cy="2952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a:off x="197380" y="193236"/>
            <a:ext cx="8756120" cy="4759764"/>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717589337"/>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accent1"/>
        </a:solidFill>
        <a:effectLst/>
      </p:bgPr>
    </p:bg>
    <p:spTree>
      <p:nvGrpSpPr>
        <p:cNvPr id="1" name=""/>
        <p:cNvGrpSpPr/>
        <p:nvPr/>
      </p:nvGrpSpPr>
      <p:grpSpPr>
        <a:xfrm>
          <a:off x="0" y="0"/>
          <a:ext cx="0" cy="0"/>
          <a:chOff x="0" y="0"/>
          <a:chExt cx="0" cy="0"/>
        </a:xfrm>
      </p:grpSpPr>
      <p:sp>
        <p:nvSpPr>
          <p:cNvPr id="18" name="矩形 17"/>
          <p:cNvSpPr/>
          <p:nvPr userDrawn="1"/>
        </p:nvSpPr>
        <p:spPr>
          <a:xfrm>
            <a:off x="0" y="2190750"/>
            <a:ext cx="9144000" cy="2952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userDrawn="1"/>
        </p:nvSpPr>
        <p:spPr>
          <a:xfrm>
            <a:off x="378735" y="438150"/>
            <a:ext cx="1415772" cy="338554"/>
          </a:xfrm>
          <a:prstGeom prst="rect">
            <a:avLst/>
          </a:prstGeom>
          <a:noFill/>
        </p:spPr>
        <p:txBody>
          <a:bodyPr wrap="none" rtlCol="0">
            <a:spAutoFit/>
          </a:bodyPr>
          <a:lstStyle/>
          <a:p>
            <a:r>
              <a:rPr lang="zh-CN" altLang="en-US" sz="1600" dirty="0">
                <a:solidFill>
                  <a:schemeClr val="bg1"/>
                </a:solidFill>
              </a:rPr>
              <a:t>论文主要绪论</a:t>
            </a:r>
          </a:p>
        </p:txBody>
      </p:sp>
      <p:sp>
        <p:nvSpPr>
          <p:cNvPr id="2" name="菱形 1"/>
          <p:cNvSpPr/>
          <p:nvPr userDrawn="1"/>
        </p:nvSpPr>
        <p:spPr>
          <a:xfrm>
            <a:off x="218022" y="476498"/>
            <a:ext cx="239178" cy="23917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a:off x="189914" y="780757"/>
            <a:ext cx="8769151" cy="4206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90664281"/>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节标题">
    <p:bg>
      <p:bgPr>
        <a:solidFill>
          <a:schemeClr val="accent1"/>
        </a:solidFill>
        <a:effectLst/>
      </p:bgPr>
    </p:bg>
    <p:spTree>
      <p:nvGrpSpPr>
        <p:cNvPr id="1" name=""/>
        <p:cNvGrpSpPr/>
        <p:nvPr/>
      </p:nvGrpSpPr>
      <p:grpSpPr>
        <a:xfrm>
          <a:off x="0" y="0"/>
          <a:ext cx="0" cy="0"/>
          <a:chOff x="0" y="0"/>
          <a:chExt cx="0" cy="0"/>
        </a:xfrm>
      </p:grpSpPr>
      <p:sp>
        <p:nvSpPr>
          <p:cNvPr id="18" name="矩形 17"/>
          <p:cNvSpPr/>
          <p:nvPr userDrawn="1"/>
        </p:nvSpPr>
        <p:spPr>
          <a:xfrm>
            <a:off x="0" y="2190750"/>
            <a:ext cx="9144000" cy="2952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userDrawn="1"/>
        </p:nvSpPr>
        <p:spPr>
          <a:xfrm>
            <a:off x="378735" y="438150"/>
            <a:ext cx="1415772" cy="338554"/>
          </a:xfrm>
          <a:prstGeom prst="rect">
            <a:avLst/>
          </a:prstGeom>
          <a:noFill/>
        </p:spPr>
        <p:txBody>
          <a:bodyPr wrap="none" rtlCol="0">
            <a:spAutoFit/>
          </a:bodyPr>
          <a:lstStyle/>
          <a:p>
            <a:r>
              <a:rPr lang="zh-CN" altLang="en-US" sz="1600" dirty="0">
                <a:solidFill>
                  <a:schemeClr val="bg1"/>
                </a:solidFill>
              </a:rPr>
              <a:t>信息安全现状</a:t>
            </a:r>
          </a:p>
        </p:txBody>
      </p:sp>
      <p:sp>
        <p:nvSpPr>
          <p:cNvPr id="2" name="菱形 1"/>
          <p:cNvSpPr/>
          <p:nvPr userDrawn="1"/>
        </p:nvSpPr>
        <p:spPr>
          <a:xfrm>
            <a:off x="218022" y="476498"/>
            <a:ext cx="239178" cy="23917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a:off x="189914" y="780757"/>
            <a:ext cx="8769151" cy="4206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236949527"/>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节标题">
    <p:bg>
      <p:bgPr>
        <a:solidFill>
          <a:schemeClr val="accent1"/>
        </a:solidFill>
        <a:effectLst/>
      </p:bgPr>
    </p:bg>
    <p:spTree>
      <p:nvGrpSpPr>
        <p:cNvPr id="1" name=""/>
        <p:cNvGrpSpPr/>
        <p:nvPr/>
      </p:nvGrpSpPr>
      <p:grpSpPr>
        <a:xfrm>
          <a:off x="0" y="0"/>
          <a:ext cx="0" cy="0"/>
          <a:chOff x="0" y="0"/>
          <a:chExt cx="0" cy="0"/>
        </a:xfrm>
      </p:grpSpPr>
      <p:sp>
        <p:nvSpPr>
          <p:cNvPr id="18" name="矩形 17"/>
          <p:cNvSpPr/>
          <p:nvPr userDrawn="1"/>
        </p:nvSpPr>
        <p:spPr>
          <a:xfrm>
            <a:off x="0" y="2190750"/>
            <a:ext cx="9144000" cy="2952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userDrawn="1"/>
        </p:nvSpPr>
        <p:spPr>
          <a:xfrm>
            <a:off x="378735" y="438150"/>
            <a:ext cx="1415772" cy="338554"/>
          </a:xfrm>
          <a:prstGeom prst="rect">
            <a:avLst/>
          </a:prstGeom>
          <a:noFill/>
        </p:spPr>
        <p:txBody>
          <a:bodyPr wrap="none" rtlCol="0">
            <a:spAutoFit/>
          </a:bodyPr>
          <a:lstStyle/>
          <a:p>
            <a:r>
              <a:rPr lang="zh-CN" altLang="en-US" sz="1600" dirty="0">
                <a:solidFill>
                  <a:schemeClr val="bg1"/>
                </a:solidFill>
              </a:rPr>
              <a:t>安全技术分析</a:t>
            </a:r>
          </a:p>
        </p:txBody>
      </p:sp>
      <p:sp>
        <p:nvSpPr>
          <p:cNvPr id="2" name="菱形 1"/>
          <p:cNvSpPr/>
          <p:nvPr userDrawn="1"/>
        </p:nvSpPr>
        <p:spPr>
          <a:xfrm>
            <a:off x="218022" y="476498"/>
            <a:ext cx="239178" cy="23917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a:off x="189914" y="780757"/>
            <a:ext cx="8769151" cy="4206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20553293"/>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节标题">
    <p:bg>
      <p:bgPr>
        <a:solidFill>
          <a:schemeClr val="accent1"/>
        </a:solidFill>
        <a:effectLst/>
      </p:bgPr>
    </p:bg>
    <p:spTree>
      <p:nvGrpSpPr>
        <p:cNvPr id="1" name=""/>
        <p:cNvGrpSpPr/>
        <p:nvPr/>
      </p:nvGrpSpPr>
      <p:grpSpPr>
        <a:xfrm>
          <a:off x="0" y="0"/>
          <a:ext cx="0" cy="0"/>
          <a:chOff x="0" y="0"/>
          <a:chExt cx="0" cy="0"/>
        </a:xfrm>
      </p:grpSpPr>
      <p:sp>
        <p:nvSpPr>
          <p:cNvPr id="18" name="矩形 17"/>
          <p:cNvSpPr/>
          <p:nvPr userDrawn="1"/>
        </p:nvSpPr>
        <p:spPr>
          <a:xfrm>
            <a:off x="0" y="2190750"/>
            <a:ext cx="9144000" cy="2952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userDrawn="1"/>
        </p:nvSpPr>
        <p:spPr>
          <a:xfrm>
            <a:off x="378735" y="438150"/>
            <a:ext cx="1415772" cy="338554"/>
          </a:xfrm>
          <a:prstGeom prst="rect">
            <a:avLst/>
          </a:prstGeom>
          <a:noFill/>
        </p:spPr>
        <p:txBody>
          <a:bodyPr wrap="none" rtlCol="0">
            <a:spAutoFit/>
          </a:bodyPr>
          <a:lstStyle/>
          <a:p>
            <a:r>
              <a:rPr lang="zh-CN" altLang="en-US" sz="1600" dirty="0">
                <a:solidFill>
                  <a:schemeClr val="bg1"/>
                </a:solidFill>
              </a:rPr>
              <a:t>发展趋势策略</a:t>
            </a:r>
          </a:p>
        </p:txBody>
      </p:sp>
      <p:sp>
        <p:nvSpPr>
          <p:cNvPr id="2" name="菱形 1"/>
          <p:cNvSpPr/>
          <p:nvPr userDrawn="1"/>
        </p:nvSpPr>
        <p:spPr>
          <a:xfrm>
            <a:off x="218022" y="476498"/>
            <a:ext cx="239178" cy="23917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a:off x="189914" y="780757"/>
            <a:ext cx="8769151" cy="4206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414035013"/>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节标题">
    <p:bg>
      <p:bgPr>
        <a:solidFill>
          <a:schemeClr val="accent1"/>
        </a:solidFill>
        <a:effectLst/>
      </p:bgPr>
    </p:bg>
    <p:spTree>
      <p:nvGrpSpPr>
        <p:cNvPr id="1" name=""/>
        <p:cNvGrpSpPr/>
        <p:nvPr/>
      </p:nvGrpSpPr>
      <p:grpSpPr>
        <a:xfrm>
          <a:off x="0" y="0"/>
          <a:ext cx="0" cy="0"/>
          <a:chOff x="0" y="0"/>
          <a:chExt cx="0" cy="0"/>
        </a:xfrm>
      </p:grpSpPr>
      <p:sp>
        <p:nvSpPr>
          <p:cNvPr id="4" name="矩形 3"/>
          <p:cNvSpPr/>
          <p:nvPr userDrawn="1"/>
        </p:nvSpPr>
        <p:spPr>
          <a:xfrm>
            <a:off x="0" y="2190750"/>
            <a:ext cx="9144000" cy="29527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a:off x="189914" y="780757"/>
            <a:ext cx="8769151" cy="4206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94076446"/>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CEB1B6A-AEF1-4ACD-BD61-958570690F55}" type="datetimeFigureOut">
              <a:rPr lang="zh-CN" altLang="en-US" smtClean="0"/>
              <a:t>2022/9/1</a:t>
            </a:fld>
            <a:endParaRPr lang="zh-CN" altLang="en-US"/>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BB6CB991-6BD3-42F2-8A94-1903E9425430}" type="slidenum">
              <a:rPr lang="zh-CN" altLang="en-US" smtClean="0"/>
              <a:t>‹#›</a:t>
            </a:fld>
            <a:endParaRPr lang="zh-CN" altLang="en-US"/>
          </a:p>
        </p:txBody>
      </p:sp>
    </p:spTree>
    <p:extLst>
      <p:ext uri="{BB962C8B-B14F-4D97-AF65-F5344CB8AC3E}">
        <p14:creationId xmlns:p14="http://schemas.microsoft.com/office/powerpoint/2010/main" val="3420558747"/>
      </p:ext>
    </p:extLst>
  </p:cSld>
  <p:clrMap bg1="lt1" tx1="dk1" bg2="lt2" tx2="dk2" accent1="accent1" accent2="accent2" accent3="accent3" accent4="accent4" accent5="accent5" accent6="accent6" hlink="hlink" folHlink="folHlink"/>
  <p:sldLayoutIdLst>
    <p:sldLayoutId id="2147483740" r:id="rId1"/>
    <p:sldLayoutId id="2147483676" r:id="rId2"/>
    <p:sldLayoutId id="2147483778" r:id="rId3"/>
    <p:sldLayoutId id="2147483779" r:id="rId4"/>
    <p:sldLayoutId id="2147483780" r:id="rId5"/>
    <p:sldLayoutId id="2147483755" r:id="rId6"/>
  </p:sldLayoutIdLst>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2.png"/><Relationship Id="rId12" Type="http://schemas.openxmlformats.org/officeDocument/2006/relationships/image" Target="../media/image7.pn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11" Type="http://schemas.openxmlformats.org/officeDocument/2006/relationships/image" Target="../media/image6.png"/><Relationship Id="rId5" Type="http://schemas.openxmlformats.org/officeDocument/2006/relationships/image" Target="../media/image1.png"/><Relationship Id="rId10" Type="http://schemas.openxmlformats.org/officeDocument/2006/relationships/image" Target="../media/image5.png"/><Relationship Id="rId4" Type="http://schemas.openxmlformats.org/officeDocument/2006/relationships/notesSlide" Target="../notesSlides/notesSlide1.xm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29" name="组合 28"/>
          <p:cNvGrpSpPr/>
          <p:nvPr/>
        </p:nvGrpSpPr>
        <p:grpSpPr>
          <a:xfrm>
            <a:off x="2775819" y="3784601"/>
            <a:ext cx="5125683" cy="1358900"/>
            <a:chOff x="2804250" y="3784601"/>
            <a:chExt cx="5125683" cy="1358900"/>
          </a:xfrm>
        </p:grpSpPr>
        <p:pic>
          <p:nvPicPr>
            <p:cNvPr id="23" name="图片 22"/>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b="19997"/>
            <a:stretch/>
          </p:blipFill>
          <p:spPr>
            <a:xfrm>
              <a:off x="6210445" y="3784601"/>
              <a:ext cx="1719488" cy="1358900"/>
            </a:xfrm>
            <a:prstGeom prst="rect">
              <a:avLst/>
            </a:prstGeom>
          </p:spPr>
        </p:pic>
        <p:cxnSp>
          <p:nvCxnSpPr>
            <p:cNvPr id="25" name="直接连接符 24"/>
            <p:cNvCxnSpPr/>
            <p:nvPr/>
          </p:nvCxnSpPr>
          <p:spPr>
            <a:xfrm>
              <a:off x="2804250" y="4070349"/>
              <a:ext cx="3530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 name="矩形 6">
            <a:extLst>
              <a:ext uri="{FF2B5EF4-FFF2-40B4-BE49-F238E27FC236}">
                <a16:creationId xmlns:a16="http://schemas.microsoft.com/office/drawing/2014/main" id="{05F04178-7DDA-4F21-94A9-5F83473A9582}"/>
              </a:ext>
            </a:extLst>
          </p:cNvPr>
          <p:cNvSpPr/>
          <p:nvPr/>
        </p:nvSpPr>
        <p:spPr>
          <a:xfrm>
            <a:off x="2336491" y="2543410"/>
            <a:ext cx="4506050" cy="1415772"/>
          </a:xfrm>
          <a:prstGeom prst="rect">
            <a:avLst/>
          </a:prstGeom>
          <a:noFill/>
        </p:spPr>
        <p:txBody>
          <a:bodyPr wrap="square">
            <a:spAutoFit/>
          </a:bodyPr>
          <a:lstStyle/>
          <a:p>
            <a:pPr algn="ctr">
              <a:spcBef>
                <a:spcPct val="0"/>
              </a:spcBef>
            </a:pPr>
            <a:r>
              <a:rPr lang="zh-CN" altLang="en-US" sz="4600" spc="300" dirty="0">
                <a:solidFill>
                  <a:schemeClr val="bg1"/>
                </a:solidFill>
                <a:latin typeface="阿里汉仪智能黑体" panose="00020600040101010101" pitchFamily="18" charset="-122"/>
                <a:ea typeface="阿里汉仪智能黑体" panose="00020600040101010101" pitchFamily="18" charset="-122"/>
                <a:cs typeface="+mn-ea"/>
                <a:sym typeface="+mn-lt"/>
              </a:rPr>
              <a:t>毕业论文答辩</a:t>
            </a:r>
            <a:endParaRPr lang="en-US" altLang="zh-CN" sz="4600" spc="300" dirty="0">
              <a:solidFill>
                <a:schemeClr val="bg1"/>
              </a:solidFill>
              <a:latin typeface="阿里汉仪智能黑体" panose="00020600040101010101" pitchFamily="18" charset="-122"/>
              <a:ea typeface="阿里汉仪智能黑体" panose="00020600040101010101" pitchFamily="18" charset="-122"/>
              <a:cs typeface="+mn-ea"/>
              <a:sym typeface="+mn-lt"/>
            </a:endParaRPr>
          </a:p>
          <a:p>
            <a:pPr algn="ctr">
              <a:spcBef>
                <a:spcPct val="0"/>
              </a:spcBef>
            </a:pPr>
            <a:r>
              <a:rPr lang="zh-CN" altLang="en-US" sz="4000" spc="300" dirty="0">
                <a:solidFill>
                  <a:schemeClr val="bg1"/>
                </a:solidFill>
                <a:latin typeface="阿里汉仪智能黑体" panose="00020600040101010101" pitchFamily="18" charset="-122"/>
                <a:ea typeface="阿里汉仪智能黑体" panose="00020600040101010101" pitchFamily="18" charset="-122"/>
                <a:cs typeface="+mn-ea"/>
                <a:sym typeface="+mn-lt"/>
              </a:rPr>
              <a:t>计算机信息安全</a:t>
            </a:r>
          </a:p>
        </p:txBody>
      </p:sp>
      <p:grpSp>
        <p:nvGrpSpPr>
          <p:cNvPr id="9" name="组合 8">
            <a:extLst>
              <a:ext uri="{FF2B5EF4-FFF2-40B4-BE49-F238E27FC236}">
                <a16:creationId xmlns:a16="http://schemas.microsoft.com/office/drawing/2014/main" id="{0EE43677-D6CA-4741-97E3-A3CF63E631C8}"/>
              </a:ext>
            </a:extLst>
          </p:cNvPr>
          <p:cNvGrpSpPr/>
          <p:nvPr/>
        </p:nvGrpSpPr>
        <p:grpSpPr>
          <a:xfrm>
            <a:off x="3171969" y="4276455"/>
            <a:ext cx="2838660" cy="295583"/>
            <a:chOff x="3210763" y="4439267"/>
            <a:chExt cx="3148014" cy="394110"/>
          </a:xfrm>
        </p:grpSpPr>
        <p:sp>
          <p:nvSpPr>
            <p:cNvPr id="10" name="矩形 9">
              <a:extLst>
                <a:ext uri="{FF2B5EF4-FFF2-40B4-BE49-F238E27FC236}">
                  <a16:creationId xmlns:a16="http://schemas.microsoft.com/office/drawing/2014/main" id="{552E75E0-C1FC-418C-915F-15800E4676FA}"/>
                </a:ext>
              </a:extLst>
            </p:cNvPr>
            <p:cNvSpPr/>
            <p:nvPr/>
          </p:nvSpPr>
          <p:spPr>
            <a:xfrm>
              <a:off x="3210763" y="4439267"/>
              <a:ext cx="1531755" cy="39411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cs typeface="+mn-ea"/>
                  <a:sym typeface="+mn-lt"/>
                </a:rPr>
                <a:t>宣讲人：某某某 </a:t>
              </a:r>
            </a:p>
          </p:txBody>
        </p:sp>
        <p:sp>
          <p:nvSpPr>
            <p:cNvPr id="11" name="矩形 10">
              <a:extLst>
                <a:ext uri="{FF2B5EF4-FFF2-40B4-BE49-F238E27FC236}">
                  <a16:creationId xmlns:a16="http://schemas.microsoft.com/office/drawing/2014/main" id="{9A0610F5-49B4-4078-8EFE-51B8CFEA74A1}"/>
                </a:ext>
              </a:extLst>
            </p:cNvPr>
            <p:cNvSpPr/>
            <p:nvPr/>
          </p:nvSpPr>
          <p:spPr>
            <a:xfrm>
              <a:off x="4742518" y="4439267"/>
              <a:ext cx="1616259" cy="394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accent1"/>
                  </a:solidFill>
                  <a:cs typeface="+mn-ea"/>
                  <a:sym typeface="+mn-lt"/>
                </a:rPr>
                <a:t>时间：</a:t>
              </a:r>
              <a:r>
                <a:rPr lang="en-US" altLang="zh-CN" sz="1200" b="1" dirty="0">
                  <a:solidFill>
                    <a:schemeClr val="accent1"/>
                  </a:solidFill>
                  <a:cs typeface="+mn-ea"/>
                  <a:sym typeface="+mn-lt"/>
                </a:rPr>
                <a:t>20XX.XX</a:t>
              </a:r>
            </a:p>
          </p:txBody>
        </p:sp>
      </p:grpSp>
      <p:pic>
        <p:nvPicPr>
          <p:cNvPr id="4" name="图片 3"/>
          <p:cNvPicPr>
            <a:picLocks noChangeAspect="1"/>
          </p:cNvPicPr>
          <p:nvPr/>
        </p:nvPicPr>
        <p:blipFill rotWithShape="1">
          <a:blip r:embed="rId7"/>
          <a:srcRect l="46191" t="36727" r="21984" b="17640"/>
          <a:stretch/>
        </p:blipFill>
        <p:spPr>
          <a:xfrm rot="5400000">
            <a:off x="6930120" y="2041408"/>
            <a:ext cx="769668" cy="1486098"/>
          </a:xfrm>
          <a:prstGeom prst="rect">
            <a:avLst/>
          </a:prstGeom>
        </p:spPr>
      </p:pic>
      <p:pic>
        <p:nvPicPr>
          <p:cNvPr id="5" name="图片 4"/>
          <p:cNvPicPr>
            <a:picLocks noChangeAspect="1"/>
          </p:cNvPicPr>
          <p:nvPr/>
        </p:nvPicPr>
        <p:blipFill>
          <a:blip r:embed="rId8"/>
          <a:stretch>
            <a:fillRect/>
          </a:stretch>
        </p:blipFill>
        <p:spPr>
          <a:xfrm>
            <a:off x="6372369" y="621802"/>
            <a:ext cx="2237081" cy="1533826"/>
          </a:xfrm>
          <a:prstGeom prst="rect">
            <a:avLst/>
          </a:prstGeom>
        </p:spPr>
      </p:pic>
      <p:pic>
        <p:nvPicPr>
          <p:cNvPr id="6" name="图片 5"/>
          <p:cNvPicPr>
            <a:picLocks noChangeAspect="1"/>
          </p:cNvPicPr>
          <p:nvPr/>
        </p:nvPicPr>
        <p:blipFill>
          <a:blip r:embed="rId9"/>
          <a:stretch>
            <a:fillRect/>
          </a:stretch>
        </p:blipFill>
        <p:spPr>
          <a:xfrm>
            <a:off x="2991328" y="117036"/>
            <a:ext cx="3228641" cy="2607114"/>
          </a:xfrm>
          <a:prstGeom prst="rect">
            <a:avLst/>
          </a:prstGeom>
        </p:spPr>
      </p:pic>
      <p:pic>
        <p:nvPicPr>
          <p:cNvPr id="16" name="图片 15"/>
          <p:cNvPicPr>
            <a:picLocks noChangeAspect="1"/>
          </p:cNvPicPr>
          <p:nvPr/>
        </p:nvPicPr>
        <p:blipFill rotWithShape="1">
          <a:blip r:embed="rId10"/>
          <a:srcRect l="44647" b="48022"/>
          <a:stretch/>
        </p:blipFill>
        <p:spPr>
          <a:xfrm rot="166831" flipH="1">
            <a:off x="226988" y="2983710"/>
            <a:ext cx="1720001" cy="1457546"/>
          </a:xfrm>
          <a:prstGeom prst="rect">
            <a:avLst/>
          </a:prstGeom>
        </p:spPr>
      </p:pic>
      <p:pic>
        <p:nvPicPr>
          <p:cNvPr id="17" name="图片 16"/>
          <p:cNvPicPr>
            <a:picLocks noChangeAspect="1"/>
          </p:cNvPicPr>
          <p:nvPr/>
        </p:nvPicPr>
        <p:blipFill>
          <a:blip r:embed="rId11"/>
          <a:stretch>
            <a:fillRect/>
          </a:stretch>
        </p:blipFill>
        <p:spPr>
          <a:xfrm flipV="1">
            <a:off x="228600" y="501946"/>
            <a:ext cx="2261812" cy="2450804"/>
          </a:xfrm>
          <a:prstGeom prst="rect">
            <a:avLst/>
          </a:prstGeom>
        </p:spPr>
      </p:pic>
      <p:pic>
        <p:nvPicPr>
          <p:cNvPr id="18" name="图片 17"/>
          <p:cNvPicPr>
            <a:picLocks noChangeAspect="1"/>
          </p:cNvPicPr>
          <p:nvPr/>
        </p:nvPicPr>
        <p:blipFill rotWithShape="1">
          <a:blip r:embed="rId7"/>
          <a:srcRect l="15475" t="5712" r="30716" b="63083"/>
          <a:stretch/>
        </p:blipFill>
        <p:spPr>
          <a:xfrm rot="5400000">
            <a:off x="7725674" y="3197849"/>
            <a:ext cx="1164941" cy="909711"/>
          </a:xfrm>
          <a:prstGeom prst="rect">
            <a:avLst/>
          </a:prstGeom>
        </p:spPr>
      </p:pic>
      <p:sp>
        <p:nvSpPr>
          <p:cNvPr id="22" name="矩形 21"/>
          <p:cNvSpPr/>
          <p:nvPr/>
        </p:nvSpPr>
        <p:spPr>
          <a:xfrm>
            <a:off x="4134328" y="1888724"/>
            <a:ext cx="838200" cy="321627"/>
          </a:xfrm>
          <a:prstGeom prst="rect">
            <a:avLst/>
          </a:prstGeom>
        </p:spPr>
        <p:txBody>
          <a:bodyPr wrap="square">
            <a:spAutoFit/>
          </a:bodyPr>
          <a:lstStyle/>
          <a:p>
            <a:r>
              <a:rPr lang="zh-CN" altLang="en-US" sz="800" dirty="0">
                <a:solidFill>
                  <a:schemeClr val="accent1"/>
                </a:solidFill>
                <a:latin typeface="+mn-ea"/>
              </a:rPr>
              <a:t>GRADUATION </a:t>
            </a:r>
            <a:endParaRPr lang="en-US" altLang="zh-CN" sz="800" dirty="0">
              <a:solidFill>
                <a:schemeClr val="accent1"/>
              </a:solidFill>
              <a:latin typeface="+mn-ea"/>
            </a:endParaRPr>
          </a:p>
          <a:p>
            <a:r>
              <a:rPr lang="zh-CN" altLang="en-US" sz="620" dirty="0">
                <a:solidFill>
                  <a:schemeClr val="accent1"/>
                </a:solidFill>
                <a:latin typeface="+mn-ea"/>
              </a:rPr>
              <a:t>THESIS DEFENSE</a:t>
            </a:r>
          </a:p>
        </p:txBody>
      </p:sp>
      <p:pic>
        <p:nvPicPr>
          <p:cNvPr id="30" name="pd-5b767c3186de1608">
            <a:hlinkClick r:id="" action="ppaction://media"/>
          </p:cNvPr>
          <p:cNvPicPr>
            <a:picLocks noChangeAspect="1"/>
          </p:cNvPicPr>
          <p:nvPr>
            <a:audioFile r:link="rId1"/>
            <p:extLst>
              <p:ext uri="{DAA4B4D4-6D71-4841-9C94-3DE7FCFB9230}">
                <p14:media xmlns:p14="http://schemas.microsoft.com/office/powerpoint/2010/main" r:embed="rId2">
                  <p14:trim st="22544"/>
                  <p14:fade in="1000"/>
                </p14:media>
              </p:ext>
            </p:extLst>
          </p:nvPr>
        </p:nvPicPr>
        <p:blipFill>
          <a:blip r:embed="rId12"/>
          <a:stretch>
            <a:fillRect/>
          </a:stretch>
        </p:blipFill>
        <p:spPr>
          <a:xfrm>
            <a:off x="477388" y="5314950"/>
            <a:ext cx="609600" cy="609600"/>
          </a:xfrm>
          <a:prstGeom prst="rect">
            <a:avLst/>
          </a:prstGeom>
        </p:spPr>
      </p:pic>
    </p:spTree>
    <p:extLst>
      <p:ext uri="{BB962C8B-B14F-4D97-AF65-F5344CB8AC3E}">
        <p14:creationId xmlns:p14="http://schemas.microsoft.com/office/powerpoint/2010/main" val="37859170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0"/>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1+#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1+#ppt_w/2"/>
                                          </p:val>
                                        </p:tav>
                                        <p:tav tm="100000">
                                          <p:val>
                                            <p:strVal val="#ppt_x"/>
                                          </p:val>
                                        </p:tav>
                                      </p:tavLst>
                                    </p:anim>
                                    <p:anim calcmode="lin" valueType="num">
                                      <p:cBhvr additive="base">
                                        <p:cTn id="24" dur="500" fill="hold"/>
                                        <p:tgtEl>
                                          <p:spTgt spid="18"/>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0-#ppt_w/2"/>
                                          </p:val>
                                        </p:tav>
                                        <p:tav tm="100000">
                                          <p:val>
                                            <p:strVal val="#ppt_x"/>
                                          </p:val>
                                        </p:tav>
                                      </p:tavLst>
                                    </p:anim>
                                    <p:anim calcmode="lin" valueType="num">
                                      <p:cBhvr additive="base">
                                        <p:cTn id="28" dur="500" fill="hold"/>
                                        <p:tgtEl>
                                          <p:spTgt spid="16"/>
                                        </p:tgtEl>
                                        <p:attrNameLst>
                                          <p:attrName>ppt_y</p:attrName>
                                        </p:attrNameLst>
                                      </p:cBhvr>
                                      <p:tavLst>
                                        <p:tav tm="0">
                                          <p:val>
                                            <p:strVal val="#ppt_y"/>
                                          </p:val>
                                        </p:tav>
                                        <p:tav tm="100000">
                                          <p:val>
                                            <p:strVal val="#ppt_y"/>
                                          </p:val>
                                        </p:tav>
                                      </p:tavLst>
                                    </p:anim>
                                  </p:childTnLst>
                                </p:cTn>
                              </p:par>
                              <p:par>
                                <p:cTn id="29" presetID="2" presetClass="entr" presetSubtype="1"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wipe(left)">
                                      <p:cBhvr>
                                        <p:cTn id="49" dur="500"/>
                                        <p:tgtEl>
                                          <p:spTgt spid="29"/>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 calcmode="lin" valueType="num">
                                      <p:cBhvr>
                                        <p:cTn id="54" dur="500" fill="hold"/>
                                        <p:tgtEl>
                                          <p:spTgt spid="9"/>
                                        </p:tgtEl>
                                        <p:attrNameLst>
                                          <p:attrName>ppt_w</p:attrName>
                                        </p:attrNameLst>
                                      </p:cBhvr>
                                      <p:tavLst>
                                        <p:tav tm="0">
                                          <p:val>
                                            <p:fltVal val="0"/>
                                          </p:val>
                                        </p:tav>
                                        <p:tav tm="100000">
                                          <p:val>
                                            <p:strVal val="#ppt_w"/>
                                          </p:val>
                                        </p:tav>
                                      </p:tavLst>
                                    </p:anim>
                                    <p:anim calcmode="lin" valueType="num">
                                      <p:cBhvr>
                                        <p:cTn id="55" dur="500" fill="hold"/>
                                        <p:tgtEl>
                                          <p:spTgt spid="9"/>
                                        </p:tgtEl>
                                        <p:attrNameLst>
                                          <p:attrName>ppt_h</p:attrName>
                                        </p:attrNameLst>
                                      </p:cBhvr>
                                      <p:tavLst>
                                        <p:tav tm="0">
                                          <p:val>
                                            <p:fltVal val="0"/>
                                          </p:val>
                                        </p:tav>
                                        <p:tav tm="100000">
                                          <p:val>
                                            <p:strVal val="#ppt_h"/>
                                          </p:val>
                                        </p:tav>
                                      </p:tavLst>
                                    </p:anim>
                                    <p:animEffect transition="in" filter="fade">
                                      <p:cBhvr>
                                        <p:cTn id="5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7" repeatCount="indefinite" fill="remove" display="0">
                  <p:stCondLst>
                    <p:cond delay="indefinite"/>
                  </p:stCondLst>
                  <p:endCondLst>
                    <p:cond evt="onStopAudio" delay="0">
                      <p:tgtEl>
                        <p:sldTgt/>
                      </p:tgtEl>
                    </p:cond>
                  </p:endCondLst>
                </p:cTn>
                <p:tgtEl>
                  <p:spTgt spid="30"/>
                </p:tgtEl>
              </p:cMediaNode>
            </p:audio>
          </p:childTnLst>
        </p:cTn>
      </p:par>
    </p:tnLst>
    <p:bldLst>
      <p:bldP spid="7" grpId="0"/>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文本框 76"/>
          <p:cNvSpPr txBox="1"/>
          <p:nvPr/>
        </p:nvSpPr>
        <p:spPr>
          <a:xfrm>
            <a:off x="1091473" y="1647796"/>
            <a:ext cx="1663414" cy="300082"/>
          </a:xfrm>
          <a:prstGeom prst="rect">
            <a:avLst/>
          </a:prstGeom>
          <a:noFill/>
        </p:spPr>
        <p:txBody>
          <a:bodyPr wrap="square" rtlCol="0">
            <a:spAutoFit/>
            <a:scene3d>
              <a:camera prst="orthographicFront"/>
              <a:lightRig rig="threePt" dir="t"/>
            </a:scene3d>
            <a:sp3d contourW="12700"/>
          </a:bodyPr>
          <a:lstStyle/>
          <a:p>
            <a:r>
              <a:rPr lang="zh-CN" altLang="en-US" sz="1350" b="1" dirty="0">
                <a:solidFill>
                  <a:schemeClr val="accent1"/>
                </a:solidFill>
                <a:latin typeface="+mn-ea"/>
                <a:cs typeface="+mn-ea"/>
                <a:sym typeface="+mn-lt"/>
              </a:rPr>
              <a:t>防火墙</a:t>
            </a:r>
            <a:r>
              <a:rPr lang="en-US" altLang="zh-CN" sz="1350" b="1" dirty="0">
                <a:solidFill>
                  <a:schemeClr val="accent1"/>
                </a:solidFill>
                <a:latin typeface="+mn-ea"/>
                <a:cs typeface="+mn-ea"/>
                <a:sym typeface="+mn-lt"/>
              </a:rPr>
              <a:t>(</a:t>
            </a:r>
            <a:r>
              <a:rPr lang="en-US" altLang="zh-CN" sz="1350" b="1" dirty="0" err="1">
                <a:solidFill>
                  <a:schemeClr val="accent1"/>
                </a:solidFill>
                <a:latin typeface="+mn-ea"/>
                <a:cs typeface="+mn-ea"/>
                <a:sym typeface="+mn-lt"/>
              </a:rPr>
              <a:t>FireWall</a:t>
            </a:r>
            <a:r>
              <a:rPr lang="en-US" altLang="zh-CN" sz="1350" b="1" dirty="0">
                <a:solidFill>
                  <a:schemeClr val="accent1"/>
                </a:solidFill>
                <a:latin typeface="+mn-ea"/>
                <a:cs typeface="+mn-ea"/>
                <a:sym typeface="+mn-lt"/>
              </a:rPr>
              <a:t>)</a:t>
            </a:r>
          </a:p>
        </p:txBody>
      </p:sp>
      <p:sp>
        <p:nvSpPr>
          <p:cNvPr id="78" name="文本框 77"/>
          <p:cNvSpPr txBox="1"/>
          <p:nvPr/>
        </p:nvSpPr>
        <p:spPr>
          <a:xfrm>
            <a:off x="1091474" y="1986513"/>
            <a:ext cx="2096776" cy="424732"/>
          </a:xfrm>
          <a:prstGeom prst="rect">
            <a:avLst/>
          </a:prstGeom>
          <a:noFill/>
        </p:spPr>
        <p:txBody>
          <a:bodyPr wrap="square" rtlCol="0">
            <a:spAutoFit/>
          </a:bodyPr>
          <a:lstStyle/>
          <a:p>
            <a:pPr>
              <a:lnSpc>
                <a:spcPct val="120000"/>
              </a:lnSpc>
            </a:pPr>
            <a:r>
              <a:rPr lang="zh-CN" altLang="en-US" sz="900" dirty="0">
                <a:solidFill>
                  <a:prstClr val="black"/>
                </a:solidFill>
                <a:latin typeface="+mn-ea"/>
                <a:cs typeface="+mn-ea"/>
                <a:sym typeface="+mn-lt"/>
              </a:rPr>
              <a:t>请将您的内容打在这里，或者通过复制您的文本后</a:t>
            </a:r>
          </a:p>
        </p:txBody>
      </p:sp>
      <p:sp>
        <p:nvSpPr>
          <p:cNvPr id="79" name="文本框 78"/>
          <p:cNvSpPr txBox="1"/>
          <p:nvPr/>
        </p:nvSpPr>
        <p:spPr>
          <a:xfrm>
            <a:off x="1066800" y="3407977"/>
            <a:ext cx="1663414" cy="300082"/>
          </a:xfrm>
          <a:prstGeom prst="rect">
            <a:avLst/>
          </a:prstGeom>
          <a:noFill/>
        </p:spPr>
        <p:txBody>
          <a:bodyPr wrap="square" rtlCol="0">
            <a:spAutoFit/>
            <a:scene3d>
              <a:camera prst="orthographicFront"/>
              <a:lightRig rig="threePt" dir="t"/>
            </a:scene3d>
            <a:sp3d contourW="12700"/>
          </a:bodyPr>
          <a:lstStyle/>
          <a:p>
            <a:r>
              <a:rPr lang="zh-CN" altLang="en-US" sz="1350" b="1" dirty="0">
                <a:solidFill>
                  <a:schemeClr val="accent1"/>
                </a:solidFill>
                <a:latin typeface="+mn-ea"/>
                <a:cs typeface="+mn-ea"/>
                <a:sym typeface="+mn-lt"/>
              </a:rPr>
              <a:t>杀毒软件</a:t>
            </a:r>
          </a:p>
        </p:txBody>
      </p:sp>
      <p:sp>
        <p:nvSpPr>
          <p:cNvPr id="80" name="文本框 79"/>
          <p:cNvSpPr txBox="1"/>
          <p:nvPr/>
        </p:nvSpPr>
        <p:spPr>
          <a:xfrm>
            <a:off x="1066801" y="3746694"/>
            <a:ext cx="2096776" cy="424732"/>
          </a:xfrm>
          <a:prstGeom prst="rect">
            <a:avLst/>
          </a:prstGeom>
          <a:noFill/>
        </p:spPr>
        <p:txBody>
          <a:bodyPr wrap="square" rtlCol="0">
            <a:spAutoFit/>
          </a:bodyPr>
          <a:lstStyle/>
          <a:p>
            <a:pPr>
              <a:lnSpc>
                <a:spcPct val="120000"/>
              </a:lnSpc>
            </a:pPr>
            <a:r>
              <a:rPr lang="zh-CN" altLang="en-US" sz="900" dirty="0">
                <a:solidFill>
                  <a:prstClr val="black"/>
                </a:solidFill>
                <a:latin typeface="+mn-ea"/>
                <a:cs typeface="+mn-ea"/>
                <a:sym typeface="+mn-lt"/>
              </a:rPr>
              <a:t>请将您的内容打在这里，或者通过复制您的文本后</a:t>
            </a:r>
          </a:p>
        </p:txBody>
      </p:sp>
      <p:sp>
        <p:nvSpPr>
          <p:cNvPr id="81" name="文本框 80"/>
          <p:cNvSpPr txBox="1"/>
          <p:nvPr/>
        </p:nvSpPr>
        <p:spPr>
          <a:xfrm>
            <a:off x="6019800" y="1647796"/>
            <a:ext cx="1663414" cy="300082"/>
          </a:xfrm>
          <a:prstGeom prst="rect">
            <a:avLst/>
          </a:prstGeom>
          <a:noFill/>
        </p:spPr>
        <p:txBody>
          <a:bodyPr wrap="square" rtlCol="0">
            <a:spAutoFit/>
            <a:scene3d>
              <a:camera prst="orthographicFront"/>
              <a:lightRig rig="threePt" dir="t"/>
            </a:scene3d>
            <a:sp3d contourW="12700"/>
          </a:bodyPr>
          <a:lstStyle/>
          <a:p>
            <a:pPr>
              <a:spcBef>
                <a:spcPct val="50000"/>
              </a:spcBef>
            </a:pPr>
            <a:r>
              <a:rPr lang="zh-CN" altLang="en-US" sz="1350" b="1" dirty="0">
                <a:solidFill>
                  <a:schemeClr val="accent1"/>
                </a:solidFill>
                <a:latin typeface="+mn-ea"/>
                <a:cs typeface="+mn-ea"/>
                <a:sym typeface="+mn-lt"/>
              </a:rPr>
              <a:t>虚拟专用网（</a:t>
            </a:r>
            <a:r>
              <a:rPr lang="en-US" altLang="zh-CN" sz="1350" b="1" dirty="0">
                <a:solidFill>
                  <a:schemeClr val="accent1"/>
                </a:solidFill>
                <a:latin typeface="+mn-ea"/>
                <a:cs typeface="+mn-ea"/>
                <a:sym typeface="+mn-lt"/>
              </a:rPr>
              <a:t>VPN</a:t>
            </a:r>
            <a:r>
              <a:rPr lang="zh-CN" altLang="en-US" sz="1350" b="1" dirty="0">
                <a:solidFill>
                  <a:schemeClr val="accent1"/>
                </a:solidFill>
                <a:latin typeface="+mn-ea"/>
                <a:cs typeface="+mn-ea"/>
                <a:sym typeface="+mn-lt"/>
              </a:rPr>
              <a:t>）</a:t>
            </a:r>
          </a:p>
        </p:txBody>
      </p:sp>
      <p:sp>
        <p:nvSpPr>
          <p:cNvPr id="82" name="文本框 81"/>
          <p:cNvSpPr txBox="1"/>
          <p:nvPr/>
        </p:nvSpPr>
        <p:spPr>
          <a:xfrm>
            <a:off x="6019801" y="1986513"/>
            <a:ext cx="2096776" cy="424732"/>
          </a:xfrm>
          <a:prstGeom prst="rect">
            <a:avLst/>
          </a:prstGeom>
          <a:noFill/>
        </p:spPr>
        <p:txBody>
          <a:bodyPr wrap="square" rtlCol="0">
            <a:spAutoFit/>
          </a:bodyPr>
          <a:lstStyle/>
          <a:p>
            <a:pPr>
              <a:lnSpc>
                <a:spcPct val="120000"/>
              </a:lnSpc>
            </a:pPr>
            <a:r>
              <a:rPr lang="zh-CN" altLang="en-US" sz="900" dirty="0">
                <a:solidFill>
                  <a:prstClr val="black"/>
                </a:solidFill>
                <a:latin typeface="+mn-ea"/>
                <a:cs typeface="+mn-ea"/>
                <a:sym typeface="+mn-lt"/>
              </a:rPr>
              <a:t>请将您的内容打在这里，或者通过复制您的文本后</a:t>
            </a:r>
          </a:p>
        </p:txBody>
      </p:sp>
      <p:sp>
        <p:nvSpPr>
          <p:cNvPr id="83" name="文本框 82"/>
          <p:cNvSpPr txBox="1"/>
          <p:nvPr/>
        </p:nvSpPr>
        <p:spPr>
          <a:xfrm>
            <a:off x="6081937" y="3402873"/>
            <a:ext cx="1663414" cy="300082"/>
          </a:xfrm>
          <a:prstGeom prst="rect">
            <a:avLst/>
          </a:prstGeom>
          <a:noFill/>
        </p:spPr>
        <p:txBody>
          <a:bodyPr wrap="square" rtlCol="0">
            <a:spAutoFit/>
            <a:scene3d>
              <a:camera prst="orthographicFront"/>
              <a:lightRig rig="threePt" dir="t"/>
            </a:scene3d>
            <a:sp3d contourW="12700"/>
          </a:bodyPr>
          <a:lstStyle/>
          <a:p>
            <a:r>
              <a:rPr lang="en-US" altLang="zh-CN" sz="1350" b="1" dirty="0">
                <a:solidFill>
                  <a:schemeClr val="accent1"/>
                </a:solidFill>
                <a:latin typeface="+mn-ea"/>
                <a:cs typeface="+mn-ea"/>
                <a:sym typeface="+mn-lt"/>
              </a:rPr>
              <a:t>CA</a:t>
            </a:r>
            <a:r>
              <a:rPr lang="zh-CN" altLang="en-US" sz="1350" b="1" dirty="0">
                <a:solidFill>
                  <a:schemeClr val="accent1"/>
                </a:solidFill>
                <a:latin typeface="+mn-ea"/>
                <a:cs typeface="+mn-ea"/>
                <a:sym typeface="+mn-lt"/>
              </a:rPr>
              <a:t>认证</a:t>
            </a:r>
          </a:p>
        </p:txBody>
      </p:sp>
      <p:sp>
        <p:nvSpPr>
          <p:cNvPr id="84" name="文本框 83"/>
          <p:cNvSpPr txBox="1"/>
          <p:nvPr/>
        </p:nvSpPr>
        <p:spPr>
          <a:xfrm>
            <a:off x="6081937" y="3741589"/>
            <a:ext cx="2096776" cy="424732"/>
          </a:xfrm>
          <a:prstGeom prst="rect">
            <a:avLst/>
          </a:prstGeom>
          <a:noFill/>
        </p:spPr>
        <p:txBody>
          <a:bodyPr wrap="square" rtlCol="0">
            <a:spAutoFit/>
          </a:bodyPr>
          <a:lstStyle/>
          <a:p>
            <a:pPr>
              <a:lnSpc>
                <a:spcPct val="120000"/>
              </a:lnSpc>
            </a:pPr>
            <a:r>
              <a:rPr lang="zh-CN" altLang="en-US" sz="900" dirty="0">
                <a:solidFill>
                  <a:prstClr val="black"/>
                </a:solidFill>
                <a:latin typeface="+mn-ea"/>
                <a:cs typeface="+mn-ea"/>
                <a:sym typeface="+mn-lt"/>
              </a:rPr>
              <a:t>请将您的内容打在这里，或者通过复制您的文本后</a:t>
            </a:r>
          </a:p>
        </p:txBody>
      </p:sp>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r="36174"/>
          <a:stretch/>
        </p:blipFill>
        <p:spPr>
          <a:xfrm>
            <a:off x="3276600" y="1676400"/>
            <a:ext cx="2462333" cy="2571750"/>
          </a:xfrm>
          <a:prstGeom prst="rect">
            <a:avLst/>
          </a:prstGeom>
        </p:spPr>
      </p:pic>
    </p:spTree>
    <p:extLst>
      <p:ext uri="{BB962C8B-B14F-4D97-AF65-F5344CB8AC3E}">
        <p14:creationId xmlns:p14="http://schemas.microsoft.com/office/powerpoint/2010/main" val="4267671053"/>
      </p:ext>
    </p:extLst>
  </p:cSld>
  <p:clrMapOvr>
    <a:masterClrMapping/>
  </p:clrMapOvr>
  <mc:AlternateContent xmlns:mc="http://schemas.openxmlformats.org/markup-compatibility/2006" xmlns:p14="http://schemas.microsoft.com/office/powerpoint/2010/main">
    <mc:Choice Requires="p14">
      <p:transition spd="slow" p14:dur="1250" advClick="0" advTm="0">
        <p14:flip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77"/>
                                        </p:tgtEl>
                                        <p:attrNameLst>
                                          <p:attrName>style.visibility</p:attrName>
                                        </p:attrNameLst>
                                      </p:cBhvr>
                                      <p:to>
                                        <p:strVal val="visible"/>
                                      </p:to>
                                    </p:set>
                                    <p:anim calcmode="lin" valueType="num">
                                      <p:cBhvr>
                                        <p:cTn id="13" dur="500" fill="hold"/>
                                        <p:tgtEl>
                                          <p:spTgt spid="77"/>
                                        </p:tgtEl>
                                        <p:attrNameLst>
                                          <p:attrName>ppt_w</p:attrName>
                                        </p:attrNameLst>
                                      </p:cBhvr>
                                      <p:tavLst>
                                        <p:tav tm="0">
                                          <p:val>
                                            <p:fltVal val="0"/>
                                          </p:val>
                                        </p:tav>
                                        <p:tav tm="100000">
                                          <p:val>
                                            <p:strVal val="#ppt_w"/>
                                          </p:val>
                                        </p:tav>
                                      </p:tavLst>
                                    </p:anim>
                                    <p:anim calcmode="lin" valueType="num">
                                      <p:cBhvr>
                                        <p:cTn id="14" dur="500" fill="hold"/>
                                        <p:tgtEl>
                                          <p:spTgt spid="77"/>
                                        </p:tgtEl>
                                        <p:attrNameLst>
                                          <p:attrName>ppt_h</p:attrName>
                                        </p:attrNameLst>
                                      </p:cBhvr>
                                      <p:tavLst>
                                        <p:tav tm="0">
                                          <p:val>
                                            <p:fltVal val="0"/>
                                          </p:val>
                                        </p:tav>
                                        <p:tav tm="100000">
                                          <p:val>
                                            <p:strVal val="#ppt_h"/>
                                          </p:val>
                                        </p:tav>
                                      </p:tavLst>
                                    </p:anim>
                                    <p:animEffect transition="in" filter="fade">
                                      <p:cBhvr>
                                        <p:cTn id="15" dur="500"/>
                                        <p:tgtEl>
                                          <p:spTgt spid="77"/>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78"/>
                                        </p:tgtEl>
                                        <p:attrNameLst>
                                          <p:attrName>style.visibility</p:attrName>
                                        </p:attrNameLst>
                                      </p:cBhvr>
                                      <p:to>
                                        <p:strVal val="visible"/>
                                      </p:to>
                                    </p:set>
                                    <p:anim calcmode="lin" valueType="num">
                                      <p:cBhvr>
                                        <p:cTn id="18" dur="500" fill="hold"/>
                                        <p:tgtEl>
                                          <p:spTgt spid="78"/>
                                        </p:tgtEl>
                                        <p:attrNameLst>
                                          <p:attrName>ppt_w</p:attrName>
                                        </p:attrNameLst>
                                      </p:cBhvr>
                                      <p:tavLst>
                                        <p:tav tm="0">
                                          <p:val>
                                            <p:fltVal val="0"/>
                                          </p:val>
                                        </p:tav>
                                        <p:tav tm="100000">
                                          <p:val>
                                            <p:strVal val="#ppt_w"/>
                                          </p:val>
                                        </p:tav>
                                      </p:tavLst>
                                    </p:anim>
                                    <p:anim calcmode="lin" valueType="num">
                                      <p:cBhvr>
                                        <p:cTn id="19" dur="500" fill="hold"/>
                                        <p:tgtEl>
                                          <p:spTgt spid="78"/>
                                        </p:tgtEl>
                                        <p:attrNameLst>
                                          <p:attrName>ppt_h</p:attrName>
                                        </p:attrNameLst>
                                      </p:cBhvr>
                                      <p:tavLst>
                                        <p:tav tm="0">
                                          <p:val>
                                            <p:fltVal val="0"/>
                                          </p:val>
                                        </p:tav>
                                        <p:tav tm="100000">
                                          <p:val>
                                            <p:strVal val="#ppt_h"/>
                                          </p:val>
                                        </p:tav>
                                      </p:tavLst>
                                    </p:anim>
                                    <p:animEffect transition="in" filter="fade">
                                      <p:cBhvr>
                                        <p:cTn id="20" dur="500"/>
                                        <p:tgtEl>
                                          <p:spTgt spid="78"/>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79"/>
                                        </p:tgtEl>
                                        <p:attrNameLst>
                                          <p:attrName>style.visibility</p:attrName>
                                        </p:attrNameLst>
                                      </p:cBhvr>
                                      <p:to>
                                        <p:strVal val="visible"/>
                                      </p:to>
                                    </p:set>
                                    <p:anim calcmode="lin" valueType="num">
                                      <p:cBhvr>
                                        <p:cTn id="23" dur="500" fill="hold"/>
                                        <p:tgtEl>
                                          <p:spTgt spid="79"/>
                                        </p:tgtEl>
                                        <p:attrNameLst>
                                          <p:attrName>ppt_w</p:attrName>
                                        </p:attrNameLst>
                                      </p:cBhvr>
                                      <p:tavLst>
                                        <p:tav tm="0">
                                          <p:val>
                                            <p:fltVal val="0"/>
                                          </p:val>
                                        </p:tav>
                                        <p:tav tm="100000">
                                          <p:val>
                                            <p:strVal val="#ppt_w"/>
                                          </p:val>
                                        </p:tav>
                                      </p:tavLst>
                                    </p:anim>
                                    <p:anim calcmode="lin" valueType="num">
                                      <p:cBhvr>
                                        <p:cTn id="24" dur="500" fill="hold"/>
                                        <p:tgtEl>
                                          <p:spTgt spid="79"/>
                                        </p:tgtEl>
                                        <p:attrNameLst>
                                          <p:attrName>ppt_h</p:attrName>
                                        </p:attrNameLst>
                                      </p:cBhvr>
                                      <p:tavLst>
                                        <p:tav tm="0">
                                          <p:val>
                                            <p:fltVal val="0"/>
                                          </p:val>
                                        </p:tav>
                                        <p:tav tm="100000">
                                          <p:val>
                                            <p:strVal val="#ppt_h"/>
                                          </p:val>
                                        </p:tav>
                                      </p:tavLst>
                                    </p:anim>
                                    <p:animEffect transition="in" filter="fade">
                                      <p:cBhvr>
                                        <p:cTn id="25" dur="500"/>
                                        <p:tgtEl>
                                          <p:spTgt spid="79"/>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80"/>
                                        </p:tgtEl>
                                        <p:attrNameLst>
                                          <p:attrName>style.visibility</p:attrName>
                                        </p:attrNameLst>
                                      </p:cBhvr>
                                      <p:to>
                                        <p:strVal val="visible"/>
                                      </p:to>
                                    </p:set>
                                    <p:anim calcmode="lin" valueType="num">
                                      <p:cBhvr>
                                        <p:cTn id="28" dur="500" fill="hold"/>
                                        <p:tgtEl>
                                          <p:spTgt spid="80"/>
                                        </p:tgtEl>
                                        <p:attrNameLst>
                                          <p:attrName>ppt_w</p:attrName>
                                        </p:attrNameLst>
                                      </p:cBhvr>
                                      <p:tavLst>
                                        <p:tav tm="0">
                                          <p:val>
                                            <p:fltVal val="0"/>
                                          </p:val>
                                        </p:tav>
                                        <p:tav tm="100000">
                                          <p:val>
                                            <p:strVal val="#ppt_w"/>
                                          </p:val>
                                        </p:tav>
                                      </p:tavLst>
                                    </p:anim>
                                    <p:anim calcmode="lin" valueType="num">
                                      <p:cBhvr>
                                        <p:cTn id="29" dur="500" fill="hold"/>
                                        <p:tgtEl>
                                          <p:spTgt spid="80"/>
                                        </p:tgtEl>
                                        <p:attrNameLst>
                                          <p:attrName>ppt_h</p:attrName>
                                        </p:attrNameLst>
                                      </p:cBhvr>
                                      <p:tavLst>
                                        <p:tav tm="0">
                                          <p:val>
                                            <p:fltVal val="0"/>
                                          </p:val>
                                        </p:tav>
                                        <p:tav tm="100000">
                                          <p:val>
                                            <p:strVal val="#ppt_h"/>
                                          </p:val>
                                        </p:tav>
                                      </p:tavLst>
                                    </p:anim>
                                    <p:animEffect transition="in" filter="fade">
                                      <p:cBhvr>
                                        <p:cTn id="30" dur="500"/>
                                        <p:tgtEl>
                                          <p:spTgt spid="80"/>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81"/>
                                        </p:tgtEl>
                                        <p:attrNameLst>
                                          <p:attrName>style.visibility</p:attrName>
                                        </p:attrNameLst>
                                      </p:cBhvr>
                                      <p:to>
                                        <p:strVal val="visible"/>
                                      </p:to>
                                    </p:set>
                                    <p:anim calcmode="lin" valueType="num">
                                      <p:cBhvr>
                                        <p:cTn id="33" dur="500" fill="hold"/>
                                        <p:tgtEl>
                                          <p:spTgt spid="81"/>
                                        </p:tgtEl>
                                        <p:attrNameLst>
                                          <p:attrName>ppt_w</p:attrName>
                                        </p:attrNameLst>
                                      </p:cBhvr>
                                      <p:tavLst>
                                        <p:tav tm="0">
                                          <p:val>
                                            <p:fltVal val="0"/>
                                          </p:val>
                                        </p:tav>
                                        <p:tav tm="100000">
                                          <p:val>
                                            <p:strVal val="#ppt_w"/>
                                          </p:val>
                                        </p:tav>
                                      </p:tavLst>
                                    </p:anim>
                                    <p:anim calcmode="lin" valueType="num">
                                      <p:cBhvr>
                                        <p:cTn id="34" dur="500" fill="hold"/>
                                        <p:tgtEl>
                                          <p:spTgt spid="81"/>
                                        </p:tgtEl>
                                        <p:attrNameLst>
                                          <p:attrName>ppt_h</p:attrName>
                                        </p:attrNameLst>
                                      </p:cBhvr>
                                      <p:tavLst>
                                        <p:tav tm="0">
                                          <p:val>
                                            <p:fltVal val="0"/>
                                          </p:val>
                                        </p:tav>
                                        <p:tav tm="100000">
                                          <p:val>
                                            <p:strVal val="#ppt_h"/>
                                          </p:val>
                                        </p:tav>
                                      </p:tavLst>
                                    </p:anim>
                                    <p:animEffect transition="in" filter="fade">
                                      <p:cBhvr>
                                        <p:cTn id="35" dur="500"/>
                                        <p:tgtEl>
                                          <p:spTgt spid="81"/>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82"/>
                                        </p:tgtEl>
                                        <p:attrNameLst>
                                          <p:attrName>style.visibility</p:attrName>
                                        </p:attrNameLst>
                                      </p:cBhvr>
                                      <p:to>
                                        <p:strVal val="visible"/>
                                      </p:to>
                                    </p:set>
                                    <p:anim calcmode="lin" valueType="num">
                                      <p:cBhvr>
                                        <p:cTn id="38" dur="500" fill="hold"/>
                                        <p:tgtEl>
                                          <p:spTgt spid="82"/>
                                        </p:tgtEl>
                                        <p:attrNameLst>
                                          <p:attrName>ppt_w</p:attrName>
                                        </p:attrNameLst>
                                      </p:cBhvr>
                                      <p:tavLst>
                                        <p:tav tm="0">
                                          <p:val>
                                            <p:fltVal val="0"/>
                                          </p:val>
                                        </p:tav>
                                        <p:tav tm="100000">
                                          <p:val>
                                            <p:strVal val="#ppt_w"/>
                                          </p:val>
                                        </p:tav>
                                      </p:tavLst>
                                    </p:anim>
                                    <p:anim calcmode="lin" valueType="num">
                                      <p:cBhvr>
                                        <p:cTn id="39" dur="500" fill="hold"/>
                                        <p:tgtEl>
                                          <p:spTgt spid="82"/>
                                        </p:tgtEl>
                                        <p:attrNameLst>
                                          <p:attrName>ppt_h</p:attrName>
                                        </p:attrNameLst>
                                      </p:cBhvr>
                                      <p:tavLst>
                                        <p:tav tm="0">
                                          <p:val>
                                            <p:fltVal val="0"/>
                                          </p:val>
                                        </p:tav>
                                        <p:tav tm="100000">
                                          <p:val>
                                            <p:strVal val="#ppt_h"/>
                                          </p:val>
                                        </p:tav>
                                      </p:tavLst>
                                    </p:anim>
                                    <p:animEffect transition="in" filter="fade">
                                      <p:cBhvr>
                                        <p:cTn id="40" dur="500"/>
                                        <p:tgtEl>
                                          <p:spTgt spid="82"/>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83"/>
                                        </p:tgtEl>
                                        <p:attrNameLst>
                                          <p:attrName>style.visibility</p:attrName>
                                        </p:attrNameLst>
                                      </p:cBhvr>
                                      <p:to>
                                        <p:strVal val="visible"/>
                                      </p:to>
                                    </p:set>
                                    <p:anim calcmode="lin" valueType="num">
                                      <p:cBhvr>
                                        <p:cTn id="43" dur="500" fill="hold"/>
                                        <p:tgtEl>
                                          <p:spTgt spid="83"/>
                                        </p:tgtEl>
                                        <p:attrNameLst>
                                          <p:attrName>ppt_w</p:attrName>
                                        </p:attrNameLst>
                                      </p:cBhvr>
                                      <p:tavLst>
                                        <p:tav tm="0">
                                          <p:val>
                                            <p:fltVal val="0"/>
                                          </p:val>
                                        </p:tav>
                                        <p:tav tm="100000">
                                          <p:val>
                                            <p:strVal val="#ppt_w"/>
                                          </p:val>
                                        </p:tav>
                                      </p:tavLst>
                                    </p:anim>
                                    <p:anim calcmode="lin" valueType="num">
                                      <p:cBhvr>
                                        <p:cTn id="44" dur="500" fill="hold"/>
                                        <p:tgtEl>
                                          <p:spTgt spid="83"/>
                                        </p:tgtEl>
                                        <p:attrNameLst>
                                          <p:attrName>ppt_h</p:attrName>
                                        </p:attrNameLst>
                                      </p:cBhvr>
                                      <p:tavLst>
                                        <p:tav tm="0">
                                          <p:val>
                                            <p:fltVal val="0"/>
                                          </p:val>
                                        </p:tav>
                                        <p:tav tm="100000">
                                          <p:val>
                                            <p:strVal val="#ppt_h"/>
                                          </p:val>
                                        </p:tav>
                                      </p:tavLst>
                                    </p:anim>
                                    <p:animEffect transition="in" filter="fade">
                                      <p:cBhvr>
                                        <p:cTn id="45" dur="500"/>
                                        <p:tgtEl>
                                          <p:spTgt spid="83"/>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84"/>
                                        </p:tgtEl>
                                        <p:attrNameLst>
                                          <p:attrName>style.visibility</p:attrName>
                                        </p:attrNameLst>
                                      </p:cBhvr>
                                      <p:to>
                                        <p:strVal val="visible"/>
                                      </p:to>
                                    </p:set>
                                    <p:anim calcmode="lin" valueType="num">
                                      <p:cBhvr>
                                        <p:cTn id="48" dur="500" fill="hold"/>
                                        <p:tgtEl>
                                          <p:spTgt spid="84"/>
                                        </p:tgtEl>
                                        <p:attrNameLst>
                                          <p:attrName>ppt_w</p:attrName>
                                        </p:attrNameLst>
                                      </p:cBhvr>
                                      <p:tavLst>
                                        <p:tav tm="0">
                                          <p:val>
                                            <p:fltVal val="0"/>
                                          </p:val>
                                        </p:tav>
                                        <p:tav tm="100000">
                                          <p:val>
                                            <p:strVal val="#ppt_w"/>
                                          </p:val>
                                        </p:tav>
                                      </p:tavLst>
                                    </p:anim>
                                    <p:anim calcmode="lin" valueType="num">
                                      <p:cBhvr>
                                        <p:cTn id="49" dur="500" fill="hold"/>
                                        <p:tgtEl>
                                          <p:spTgt spid="84"/>
                                        </p:tgtEl>
                                        <p:attrNameLst>
                                          <p:attrName>ppt_h</p:attrName>
                                        </p:attrNameLst>
                                      </p:cBhvr>
                                      <p:tavLst>
                                        <p:tav tm="0">
                                          <p:val>
                                            <p:fltVal val="0"/>
                                          </p:val>
                                        </p:tav>
                                        <p:tav tm="100000">
                                          <p:val>
                                            <p:strVal val="#ppt_h"/>
                                          </p:val>
                                        </p:tav>
                                      </p:tavLst>
                                    </p:anim>
                                    <p:animEffect transition="in" filter="fade">
                                      <p:cBhvr>
                                        <p:cTn id="50"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78" grpId="0"/>
      <p:bldP spid="79" grpId="0"/>
      <p:bldP spid="80" grpId="0"/>
      <p:bldP spid="81" grpId="0"/>
      <p:bldP spid="82" grpId="0"/>
      <p:bldP spid="83" grpId="0"/>
      <p:bldP spid="8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46191" t="36727" r="21984" b="17640"/>
          <a:stretch/>
        </p:blipFill>
        <p:spPr>
          <a:xfrm rot="5400000">
            <a:off x="2810550" y="3141999"/>
            <a:ext cx="769668" cy="1486098"/>
          </a:xfrm>
          <a:prstGeom prst="rect">
            <a:avLst/>
          </a:prstGeom>
        </p:spPr>
      </p:pic>
      <p:pic>
        <p:nvPicPr>
          <p:cNvPr id="16" name="图片 15"/>
          <p:cNvPicPr>
            <a:picLocks noChangeAspect="1"/>
          </p:cNvPicPr>
          <p:nvPr/>
        </p:nvPicPr>
        <p:blipFill rotWithShape="1">
          <a:blip r:embed="rId4"/>
          <a:srcRect l="44647" b="48022"/>
          <a:stretch/>
        </p:blipFill>
        <p:spPr>
          <a:xfrm rot="166831" flipH="1">
            <a:off x="3483947" y="697417"/>
            <a:ext cx="1290880" cy="1093905"/>
          </a:xfrm>
          <a:prstGeom prst="rect">
            <a:avLst/>
          </a:prstGeom>
        </p:spPr>
      </p:pic>
      <p:pic>
        <p:nvPicPr>
          <p:cNvPr id="17" name="图片 16"/>
          <p:cNvPicPr>
            <a:picLocks noChangeAspect="1"/>
          </p:cNvPicPr>
          <p:nvPr/>
        </p:nvPicPr>
        <p:blipFill>
          <a:blip r:embed="rId5"/>
          <a:stretch>
            <a:fillRect/>
          </a:stretch>
        </p:blipFill>
        <p:spPr>
          <a:xfrm rot="16200000" flipV="1">
            <a:off x="6333345" y="1039005"/>
            <a:ext cx="2033212" cy="2203103"/>
          </a:xfrm>
          <a:prstGeom prst="rect">
            <a:avLst/>
          </a:prstGeom>
        </p:spPr>
      </p:pic>
      <p:pic>
        <p:nvPicPr>
          <p:cNvPr id="18" name="图片 17"/>
          <p:cNvPicPr>
            <a:picLocks noChangeAspect="1"/>
          </p:cNvPicPr>
          <p:nvPr/>
        </p:nvPicPr>
        <p:blipFill rotWithShape="1">
          <a:blip r:embed="rId3"/>
          <a:srcRect l="15475" t="5712" r="30716" b="63083"/>
          <a:stretch/>
        </p:blipFill>
        <p:spPr>
          <a:xfrm rot="5400000">
            <a:off x="1167785" y="3591824"/>
            <a:ext cx="1164941" cy="909711"/>
          </a:xfrm>
          <a:prstGeom prst="rect">
            <a:avLst/>
          </a:prstGeom>
        </p:spPr>
      </p:pic>
      <p:sp>
        <p:nvSpPr>
          <p:cNvPr id="19" name="TextBox 48"/>
          <p:cNvSpPr txBox="1"/>
          <p:nvPr/>
        </p:nvSpPr>
        <p:spPr>
          <a:xfrm>
            <a:off x="1295400" y="1863864"/>
            <a:ext cx="4572000" cy="707886"/>
          </a:xfrm>
          <a:prstGeom prst="rect">
            <a:avLst/>
          </a:prstGeom>
          <a:noFill/>
        </p:spPr>
        <p:txBody>
          <a:bodyPr wrap="square" lIns="0" tIns="0" rIns="0" bIns="0" rtlCol="0">
            <a:spAutoFit/>
          </a:bodyPr>
          <a:lstStyle/>
          <a:p>
            <a:pPr algn="dist" defTabSz="685800"/>
            <a:r>
              <a:rPr lang="zh-CN" altLang="en-US" sz="4600" b="1" dirty="0">
                <a:solidFill>
                  <a:schemeClr val="bg1"/>
                </a:solidFill>
                <a:latin typeface="+mj-ea"/>
                <a:ea typeface="+mj-ea"/>
                <a:cs typeface="+mn-ea"/>
                <a:sym typeface="+mn-lt"/>
              </a:rPr>
              <a:t>安全技术分析</a:t>
            </a:r>
          </a:p>
        </p:txBody>
      </p:sp>
      <p:sp>
        <p:nvSpPr>
          <p:cNvPr id="20" name="TextBox 48"/>
          <p:cNvSpPr txBox="1"/>
          <p:nvPr/>
        </p:nvSpPr>
        <p:spPr>
          <a:xfrm>
            <a:off x="1295400" y="1082176"/>
            <a:ext cx="2667000" cy="615553"/>
          </a:xfrm>
          <a:prstGeom prst="rect">
            <a:avLst/>
          </a:prstGeom>
          <a:noFill/>
        </p:spPr>
        <p:txBody>
          <a:bodyPr wrap="square" lIns="0" tIns="0" rIns="0" bIns="0" rtlCol="0">
            <a:spAutoFit/>
          </a:bodyPr>
          <a:lstStyle/>
          <a:p>
            <a:pPr defTabSz="685800"/>
            <a:r>
              <a:rPr lang="zh-CN" altLang="en-US" sz="4000" spc="600" dirty="0">
                <a:solidFill>
                  <a:schemeClr val="bg1"/>
                </a:solidFill>
                <a:latin typeface="+mn-ea"/>
                <a:cs typeface="+mn-ea"/>
                <a:sym typeface="+mn-lt"/>
              </a:rPr>
              <a:t>第三部分</a:t>
            </a:r>
            <a:endParaRPr lang="en-US" altLang="zh-CN" sz="4000" spc="600" dirty="0">
              <a:solidFill>
                <a:schemeClr val="bg1"/>
              </a:solidFill>
              <a:latin typeface="+mn-ea"/>
              <a:cs typeface="+mn-ea"/>
              <a:sym typeface="+mn-lt"/>
            </a:endParaRPr>
          </a:p>
        </p:txBody>
      </p:sp>
      <p:sp>
        <p:nvSpPr>
          <p:cNvPr id="21" name="矩形 20"/>
          <p:cNvSpPr/>
          <p:nvPr/>
        </p:nvSpPr>
        <p:spPr>
          <a:xfrm>
            <a:off x="1219201" y="2724150"/>
            <a:ext cx="4648199" cy="532453"/>
          </a:xfrm>
          <a:prstGeom prst="rect">
            <a:avLst/>
          </a:prstGeom>
        </p:spPr>
        <p:txBody>
          <a:bodyPr wrap="square">
            <a:spAutoFit/>
          </a:bodyPr>
          <a:lstStyle/>
          <a:p>
            <a:pPr>
              <a:lnSpc>
                <a:spcPct val="130000"/>
              </a:lnSpc>
            </a:pPr>
            <a:r>
              <a:rPr lang="en-US" altLang="zh-CN" sz="1100" dirty="0">
                <a:solidFill>
                  <a:schemeClr val="bg1"/>
                </a:solidFill>
                <a:latin typeface="+mn-ea"/>
              </a:rPr>
              <a:t>performance in workplace execution comes from careful execution workplace execution comes</a:t>
            </a:r>
            <a:endParaRPr lang="zh-CN" altLang="en-US" sz="1100" dirty="0">
              <a:solidFill>
                <a:schemeClr val="bg1"/>
              </a:solidFill>
              <a:latin typeface="+mn-ea"/>
            </a:endParaRPr>
          </a:p>
        </p:txBody>
      </p:sp>
      <p:pic>
        <p:nvPicPr>
          <p:cNvPr id="24" name="图片 23"/>
          <p:cNvPicPr>
            <a:picLocks noChangeAspect="1"/>
          </p:cNvPicPr>
          <p:nvPr/>
        </p:nvPicPr>
        <p:blipFill>
          <a:blip r:embed="rId6"/>
          <a:stretch>
            <a:fillRect/>
          </a:stretch>
        </p:blipFill>
        <p:spPr>
          <a:xfrm>
            <a:off x="6248400" y="2942924"/>
            <a:ext cx="2237081" cy="1533826"/>
          </a:xfrm>
          <a:prstGeom prst="rect">
            <a:avLst/>
          </a:prstGeom>
        </p:spPr>
      </p:pic>
    </p:spTree>
    <p:extLst>
      <p:ext uri="{BB962C8B-B14F-4D97-AF65-F5344CB8AC3E}">
        <p14:creationId xmlns:p14="http://schemas.microsoft.com/office/powerpoint/2010/main" val="4159413299"/>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1+#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par>
                                <p:cTn id="28" presetID="53" presetClass="entr" presetSubtype="16"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7">
            <a:extLst>
              <a:ext uri="{FF2B5EF4-FFF2-40B4-BE49-F238E27FC236}">
                <a16:creationId xmlns:a16="http://schemas.microsoft.com/office/drawing/2014/main" id="{7AD7FC28-3310-48D8-BA09-F0386AD8E5DA}"/>
              </a:ext>
            </a:extLst>
          </p:cNvPr>
          <p:cNvSpPr txBox="1"/>
          <p:nvPr/>
        </p:nvSpPr>
        <p:spPr>
          <a:xfrm>
            <a:off x="4340589" y="1733564"/>
            <a:ext cx="1769331" cy="300082"/>
          </a:xfrm>
          <a:prstGeom prst="rect">
            <a:avLst/>
          </a:prstGeom>
          <a:noFill/>
        </p:spPr>
        <p:txBody>
          <a:bodyPr wrap="none" rtlCol="0">
            <a:spAutoFit/>
          </a:bodyPr>
          <a:lstStyle/>
          <a:p>
            <a:pPr>
              <a:defRPr/>
            </a:pPr>
            <a:r>
              <a:rPr lang="zh-CN" altLang="en-US" sz="1350" b="1" spc="23" dirty="0">
                <a:solidFill>
                  <a:prstClr val="black">
                    <a:lumMod val="85000"/>
                    <a:lumOff val="15000"/>
                  </a:prstClr>
                </a:solidFill>
                <a:cs typeface="+mn-ea"/>
                <a:sym typeface="+mn-lt"/>
              </a:rPr>
              <a:t>个人计算机安全技术</a:t>
            </a:r>
          </a:p>
        </p:txBody>
      </p:sp>
      <p:sp>
        <p:nvSpPr>
          <p:cNvPr id="23" name="TextBox 28">
            <a:extLst>
              <a:ext uri="{FF2B5EF4-FFF2-40B4-BE49-F238E27FC236}">
                <a16:creationId xmlns:a16="http://schemas.microsoft.com/office/drawing/2014/main" id="{454DF63E-C8B8-431E-945C-A3D8276FD9C9}"/>
              </a:ext>
            </a:extLst>
          </p:cNvPr>
          <p:cNvSpPr txBox="1"/>
          <p:nvPr/>
        </p:nvSpPr>
        <p:spPr>
          <a:xfrm>
            <a:off x="4340588" y="2017912"/>
            <a:ext cx="3431812" cy="923330"/>
          </a:xfrm>
          <a:prstGeom prst="rect">
            <a:avLst/>
          </a:prstGeom>
          <a:noFill/>
        </p:spPr>
        <p:txBody>
          <a:bodyPr wrap="square" rtlCol="0">
            <a:spAutoFit/>
          </a:bodyPr>
          <a:lstStyle/>
          <a:p>
            <a:pPr>
              <a:lnSpc>
                <a:spcPct val="200000"/>
              </a:lnSpc>
              <a:defRPr/>
            </a:pPr>
            <a:r>
              <a:rPr lang="zh-CN" altLang="en-US" sz="900" dirty="0">
                <a:solidFill>
                  <a:prstClr val="black">
                    <a:lumMod val="75000"/>
                    <a:lumOff val="25000"/>
                  </a:prstClr>
                </a:solidFill>
                <a:cs typeface="+mn-ea"/>
                <a:sym typeface="+mn-lt"/>
              </a:rPr>
              <a:t>个人计算机的安全技术。个人计算机的安全技术是影响到使用个人电脑的每个用户的大事。它包括硬件安全技术、操作系统安全技术、应用软件安全技术、防病毒技术。</a:t>
            </a:r>
            <a:endParaRPr lang="en-US" sz="900" dirty="0">
              <a:solidFill>
                <a:prstClr val="black">
                  <a:lumMod val="75000"/>
                  <a:lumOff val="25000"/>
                </a:prstClr>
              </a:solidFill>
              <a:cs typeface="+mn-ea"/>
              <a:sym typeface="+mn-lt"/>
            </a:endParaRPr>
          </a:p>
        </p:txBody>
      </p:sp>
      <p:sp>
        <p:nvSpPr>
          <p:cNvPr id="13" name="TextBox 7">
            <a:extLst>
              <a:ext uri="{FF2B5EF4-FFF2-40B4-BE49-F238E27FC236}">
                <a16:creationId xmlns:a16="http://schemas.microsoft.com/office/drawing/2014/main" id="{F1C8E02F-A1ED-464C-A539-964B14A083D3}"/>
              </a:ext>
            </a:extLst>
          </p:cNvPr>
          <p:cNvSpPr txBox="1"/>
          <p:nvPr/>
        </p:nvSpPr>
        <p:spPr>
          <a:xfrm>
            <a:off x="4340588" y="3040472"/>
            <a:ext cx="1593257" cy="300082"/>
          </a:xfrm>
          <a:prstGeom prst="rect">
            <a:avLst/>
          </a:prstGeom>
          <a:noFill/>
        </p:spPr>
        <p:txBody>
          <a:bodyPr wrap="none" rtlCol="0">
            <a:spAutoFit/>
          </a:bodyPr>
          <a:lstStyle/>
          <a:p>
            <a:pPr>
              <a:defRPr/>
            </a:pPr>
            <a:r>
              <a:rPr lang="zh-CN" altLang="en-US" sz="1350" b="1" spc="23" dirty="0">
                <a:solidFill>
                  <a:prstClr val="black">
                    <a:lumMod val="85000"/>
                    <a:lumOff val="15000"/>
                  </a:prstClr>
                </a:solidFill>
                <a:cs typeface="+mn-ea"/>
                <a:sym typeface="+mn-lt"/>
              </a:rPr>
              <a:t>商业应用安全技术</a:t>
            </a:r>
          </a:p>
        </p:txBody>
      </p:sp>
      <p:sp>
        <p:nvSpPr>
          <p:cNvPr id="15" name="TextBox 28">
            <a:extLst>
              <a:ext uri="{FF2B5EF4-FFF2-40B4-BE49-F238E27FC236}">
                <a16:creationId xmlns:a16="http://schemas.microsoft.com/office/drawing/2014/main" id="{F294E714-AB76-444A-9D11-9A00ED800846}"/>
              </a:ext>
            </a:extLst>
          </p:cNvPr>
          <p:cNvSpPr txBox="1"/>
          <p:nvPr/>
        </p:nvSpPr>
        <p:spPr>
          <a:xfrm>
            <a:off x="4340588" y="3324820"/>
            <a:ext cx="3431812" cy="923330"/>
          </a:xfrm>
          <a:prstGeom prst="rect">
            <a:avLst/>
          </a:prstGeom>
          <a:noFill/>
        </p:spPr>
        <p:txBody>
          <a:bodyPr wrap="square" rtlCol="0">
            <a:spAutoFit/>
          </a:bodyPr>
          <a:lstStyle/>
          <a:p>
            <a:pPr>
              <a:lnSpc>
                <a:spcPct val="200000"/>
              </a:lnSpc>
              <a:defRPr/>
            </a:pPr>
            <a:r>
              <a:rPr lang="zh-CN" altLang="en-US" sz="900" dirty="0">
                <a:solidFill>
                  <a:prstClr val="black">
                    <a:lumMod val="75000"/>
                    <a:lumOff val="25000"/>
                  </a:prstClr>
                </a:solidFill>
                <a:cs typeface="+mn-ea"/>
                <a:sym typeface="+mn-lt"/>
              </a:rPr>
              <a:t>电子商务是利用计算机技术、网络技术和远程通信技术实现整个商务过程中的电子化、数字化和网络化。人们不再是而对而的、看养实实在在的货物、靠纸介质单据进行买卖交易</a:t>
            </a:r>
            <a:endParaRPr lang="en-US" sz="900" dirty="0">
              <a:solidFill>
                <a:prstClr val="black">
                  <a:lumMod val="75000"/>
                  <a:lumOff val="25000"/>
                </a:prstClr>
              </a:solidFill>
              <a:cs typeface="+mn-ea"/>
              <a:sym typeface="+mn-lt"/>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663" y="1809750"/>
            <a:ext cx="3154739" cy="2286000"/>
          </a:xfrm>
          <a:prstGeom prst="rect">
            <a:avLst/>
          </a:prstGeom>
        </p:spPr>
      </p:pic>
    </p:spTree>
    <p:extLst>
      <p:ext uri="{BB962C8B-B14F-4D97-AF65-F5344CB8AC3E}">
        <p14:creationId xmlns:p14="http://schemas.microsoft.com/office/powerpoint/2010/main" val="2555084620"/>
      </p:ext>
    </p:extLst>
  </p:cSld>
  <p:clrMapOvr>
    <a:masterClrMapping/>
  </p:clrMapOvr>
  <mc:AlternateContent xmlns:mc="http://schemas.openxmlformats.org/markup-compatibility/2006" xmlns:p14="http://schemas.microsoft.com/office/powerpoint/2010/main">
    <mc:Choice Requires="p14">
      <p:transition spd="slow" p14:dur="1600" advClick="0" advTm="0">
        <p14:prism isInverted="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Effect transition="in" filter="fade">
                                      <p:cBhvr>
                                        <p:cTn id="15" dur="500"/>
                                        <p:tgtEl>
                                          <p:spTgt spid="20"/>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p:cTn id="18" dur="500" fill="hold"/>
                                        <p:tgtEl>
                                          <p:spTgt spid="23"/>
                                        </p:tgtEl>
                                        <p:attrNameLst>
                                          <p:attrName>ppt_w</p:attrName>
                                        </p:attrNameLst>
                                      </p:cBhvr>
                                      <p:tavLst>
                                        <p:tav tm="0">
                                          <p:val>
                                            <p:fltVal val="0"/>
                                          </p:val>
                                        </p:tav>
                                        <p:tav tm="100000">
                                          <p:val>
                                            <p:strVal val="#ppt_w"/>
                                          </p:val>
                                        </p:tav>
                                      </p:tavLst>
                                    </p:anim>
                                    <p:anim calcmode="lin" valueType="num">
                                      <p:cBhvr>
                                        <p:cTn id="19" dur="500" fill="hold"/>
                                        <p:tgtEl>
                                          <p:spTgt spid="23"/>
                                        </p:tgtEl>
                                        <p:attrNameLst>
                                          <p:attrName>ppt_h</p:attrName>
                                        </p:attrNameLst>
                                      </p:cBhvr>
                                      <p:tavLst>
                                        <p:tav tm="0">
                                          <p:val>
                                            <p:fltVal val="0"/>
                                          </p:val>
                                        </p:tav>
                                        <p:tav tm="100000">
                                          <p:val>
                                            <p:strVal val="#ppt_h"/>
                                          </p:val>
                                        </p:tav>
                                      </p:tavLst>
                                    </p:anim>
                                    <p:animEffect transition="in" filter="fade">
                                      <p:cBhvr>
                                        <p:cTn id="20" dur="500"/>
                                        <p:tgtEl>
                                          <p:spTgt spid="23"/>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13"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descr="e7d195523061f1c08d347f6bf0421bdacd46f3c1815d51b81E1CE79090F8942429A56C6AE2B3163BABA1A3FCE285BEC4FF43A5085572A94AD2C0A17AE448F24FA68DD62479D8C0666FEB6710638384D2367A4F9968D4F34B8021511817528C6E372515B5BB6EB0932657E93CD06C2DBC5B306DB98ACE35153B0C5FBB022424B4A7D0D190575670860332FD8A055F15EB"/>
          <p:cNvSpPr/>
          <p:nvPr/>
        </p:nvSpPr>
        <p:spPr>
          <a:xfrm>
            <a:off x="734000" y="2108960"/>
            <a:ext cx="3054228" cy="715581"/>
          </a:xfrm>
          <a:prstGeom prst="rect">
            <a:avLst/>
          </a:prstGeom>
        </p:spPr>
        <p:txBody>
          <a:bodyPr wrap="square">
            <a:spAutoFit/>
          </a:bodyPr>
          <a:lstStyle/>
          <a:p>
            <a:pPr>
              <a:lnSpc>
                <a:spcPct val="150000"/>
              </a:lnSpc>
            </a:pPr>
            <a:r>
              <a:rPr lang="zh-CN" altLang="en-US" sz="900" dirty="0">
                <a:solidFill>
                  <a:prstClr val="black">
                    <a:lumMod val="75000"/>
                    <a:lumOff val="25000"/>
                  </a:prstClr>
                </a:solidFill>
                <a:cs typeface="+mn-ea"/>
                <a:sym typeface="+mn-lt"/>
              </a:rPr>
              <a:t>计算机网络的安全技术。计算机安全特别是计算机网络安全技术越来越成为能够谋取较高经济效益并具有良好市场发展前景的高新技术及产业</a:t>
            </a:r>
            <a:endParaRPr lang="en-US" sz="825" dirty="0">
              <a:solidFill>
                <a:prstClr val="white">
                  <a:lumMod val="65000"/>
                </a:prstClr>
              </a:solidFill>
              <a:cs typeface="+mn-ea"/>
              <a:sym typeface="+mn-lt"/>
            </a:endParaRPr>
          </a:p>
        </p:txBody>
      </p:sp>
      <p:sp>
        <p:nvSpPr>
          <p:cNvPr id="27" name="Rectangle 26" descr="e7d195523061f1c08d347f6bf0421bdacd46f3c1815d51b81E1CE79090F8942429A56C6AE2B3163BABA1A3FCE285BEC4FF43A5085572A94AD2C0A17AE448F24FA68DD62479D8C0666FEB6710638384D2367A4F9968D4F34B8021511817528C6E372515B5BB6EB0932657E93CD06C2DBC5B306DB98ACE35153B0C5FBB022424B4A7D0D190575670860332FD8A055F15EB"/>
          <p:cNvSpPr/>
          <p:nvPr/>
        </p:nvSpPr>
        <p:spPr>
          <a:xfrm>
            <a:off x="734001" y="1752796"/>
            <a:ext cx="3145972" cy="369332"/>
          </a:xfrm>
          <a:prstGeom prst="rect">
            <a:avLst/>
          </a:prstGeom>
        </p:spPr>
        <p:txBody>
          <a:bodyPr wrap="square">
            <a:spAutoFit/>
          </a:bodyPr>
          <a:lstStyle/>
          <a:p>
            <a:pPr>
              <a:lnSpc>
                <a:spcPct val="120000"/>
              </a:lnSpc>
            </a:pPr>
            <a:r>
              <a:rPr lang="zh-CN" altLang="en-US" sz="1500" b="1" dirty="0">
                <a:solidFill>
                  <a:prstClr val="black">
                    <a:lumMod val="75000"/>
                    <a:lumOff val="25000"/>
                  </a:prstClr>
                </a:solidFill>
                <a:cs typeface="+mn-ea"/>
                <a:sym typeface="+mn-lt"/>
              </a:rPr>
              <a:t>个人计算机的安全技术</a:t>
            </a:r>
            <a:endParaRPr lang="en-US" sz="1500" b="1" dirty="0">
              <a:solidFill>
                <a:prstClr val="white">
                  <a:lumMod val="65000"/>
                </a:prstClr>
              </a:solidFill>
              <a:cs typeface="+mn-ea"/>
              <a:sym typeface="+mn-lt"/>
            </a:endParaRPr>
          </a:p>
        </p:txBody>
      </p:sp>
      <p:graphicFrame>
        <p:nvGraphicFramePr>
          <p:cNvPr id="30" name="Chart 29" descr="e7d195523061f1c08d347f6bf0421bdacd46f3c1815d51b81E1CE79090F8942429A56C6AE2B3163BABA1A3FCE285BEC4FF43A5085572A94AD2C0A17AE448F24FA68DD62479D8C0666FEB6710638384D2367A4F9968D4F34B8021511817528C6E372515B5BB6EB0932657E93CD06C2DBC5B306DB98ACE35153B0C5FBB022424B4A7D0D190575670860332FD8A055F15EB"/>
          <p:cNvGraphicFramePr/>
          <p:nvPr>
            <p:extLst>
              <p:ext uri="{D42A27DB-BD31-4B8C-83A1-F6EECF244321}">
                <p14:modId xmlns:p14="http://schemas.microsoft.com/office/powerpoint/2010/main" val="2962250937"/>
              </p:ext>
            </p:extLst>
          </p:nvPr>
        </p:nvGraphicFramePr>
        <p:xfrm>
          <a:off x="4114800" y="1767613"/>
          <a:ext cx="4157531" cy="2371477"/>
        </p:xfrm>
        <a:graphic>
          <a:graphicData uri="http://schemas.openxmlformats.org/drawingml/2006/chart">
            <c:chart xmlns:c="http://schemas.openxmlformats.org/drawingml/2006/chart" xmlns:r="http://schemas.openxmlformats.org/officeDocument/2006/relationships" r:id="rId3"/>
          </a:graphicData>
        </a:graphic>
      </p:graphicFrame>
      <p:sp>
        <p:nvSpPr>
          <p:cNvPr id="2" name="e7d195523061f1c0" descr="e7d195523061f1c08d347f6bf0421bdacd46f3c1815d51b81E1CE79090F8942429A56C6AE2B3163BABA1A3FCE285BEC4FF43A5085572A94AD2C0A17AE448F24FA68DD62479D8C0666FEB6710638384D2367A4F9968D4F34B8021511817528C6E372515B5BB6EB0932657E93CD06C2DBC5B306DB98ACE35153B0C5FBB022424B4A7D0D190575670860332FD8A055F15EB" hidden="1">
            <a:extLst>
              <a:ext uri="{FF2B5EF4-FFF2-40B4-BE49-F238E27FC236}">
                <a16:creationId xmlns:a16="http://schemas.microsoft.com/office/drawing/2014/main" id="{A48C41E9-0D7D-4489-A267-00FCF279286F}"/>
              </a:ext>
            </a:extLst>
          </p:cNvPr>
          <p:cNvSpPr txBox="1"/>
          <p:nvPr/>
        </p:nvSpPr>
        <p:spPr>
          <a:xfrm>
            <a:off x="-266700" y="1352550"/>
            <a:ext cx="318036" cy="762000"/>
          </a:xfrm>
          <a:prstGeom prst="rect">
            <a:avLst/>
          </a:prstGeom>
          <a:noFill/>
        </p:spPr>
        <p:txBody>
          <a:bodyPr vert="wordArtVert" rtlCol="0">
            <a:spAutoFit/>
          </a:bodyPr>
          <a:lstStyle/>
          <a:p>
            <a:r>
              <a:rPr lang="en-US" altLang="zh-CN" sz="100">
                <a:solidFill>
                  <a:prstClr val="black"/>
                </a:solidFill>
                <a:cs typeface="+mn-ea"/>
                <a:sym typeface="+mn-lt"/>
              </a:rPr>
              <a:t>e7d195523061f1c08d347f6bf0421bdacd46f3c1815d51b81E1CE79090F8942429A56C6AE2B3163BABA1A3FCE285BEC4FF43A5085572A94AD2C0A17AE448F24FA68DD62479D8C0666FEB6710638384D2367A4F9968D4F34B8021511817528C6E372515B5BB6EB0932657E93CD06C2DBC5B306DB98ACE35153B0C5FBB022424B4A7D0D190575670860332FD8A055F15EB</a:t>
            </a:r>
            <a:endParaRPr lang="zh-CN" altLang="en-US" sz="100">
              <a:solidFill>
                <a:prstClr val="black"/>
              </a:solidFill>
              <a:cs typeface="+mn-ea"/>
              <a:sym typeface="+mn-lt"/>
            </a:endParaRPr>
          </a:p>
        </p:txBody>
      </p:sp>
      <p:sp>
        <p:nvSpPr>
          <p:cNvPr id="18" name="Rectangle 25" descr="e7d195523061f1c08d347f6bf0421bdacd46f3c1815d51b81E1CE79090F8942429A56C6AE2B3163BABA1A3FCE285BEC4FF43A5085572A94AD2C0A17AE448F24FA68DD62479D8C0666FEB6710638384D2367A4F9968D4F34B8021511817528C6E372515B5BB6EB0932657E93CD06C2DBC5B306DB98ACE35153B0C5FBB022424B4A7D0D190575670860332FD8A055F15EB">
            <a:extLst>
              <a:ext uri="{FF2B5EF4-FFF2-40B4-BE49-F238E27FC236}">
                <a16:creationId xmlns:a16="http://schemas.microsoft.com/office/drawing/2014/main" id="{3B9E8DD3-678F-471C-9A53-ACDFC43E059D}"/>
              </a:ext>
            </a:extLst>
          </p:cNvPr>
          <p:cNvSpPr/>
          <p:nvPr/>
        </p:nvSpPr>
        <p:spPr>
          <a:xfrm>
            <a:off x="734000" y="3394009"/>
            <a:ext cx="3054228" cy="715581"/>
          </a:xfrm>
          <a:prstGeom prst="rect">
            <a:avLst/>
          </a:prstGeom>
        </p:spPr>
        <p:txBody>
          <a:bodyPr wrap="square">
            <a:spAutoFit/>
          </a:bodyPr>
          <a:lstStyle/>
          <a:p>
            <a:pPr>
              <a:lnSpc>
                <a:spcPct val="150000"/>
              </a:lnSpc>
            </a:pPr>
            <a:r>
              <a:rPr lang="zh-CN" altLang="en-US" sz="900" dirty="0">
                <a:solidFill>
                  <a:prstClr val="black">
                    <a:lumMod val="75000"/>
                    <a:lumOff val="25000"/>
                  </a:prstClr>
                </a:solidFill>
                <a:cs typeface="+mn-ea"/>
                <a:sym typeface="+mn-lt"/>
              </a:rPr>
              <a:t>人们就一直在研究计算机网络安全技术，以求把安全漏洞和风险降低到力所能及的限度，因此出现了一批安全技术和产品。</a:t>
            </a:r>
            <a:endParaRPr lang="en-US" sz="825" dirty="0">
              <a:solidFill>
                <a:prstClr val="white">
                  <a:lumMod val="65000"/>
                </a:prstClr>
              </a:solidFill>
              <a:cs typeface="+mn-ea"/>
              <a:sym typeface="+mn-lt"/>
            </a:endParaRPr>
          </a:p>
        </p:txBody>
      </p:sp>
      <p:sp>
        <p:nvSpPr>
          <p:cNvPr id="19" name="Rectangle 26" descr="e7d195523061f1c08d347f6bf0421bdacd46f3c1815d51b81E1CE79090F8942429A56C6AE2B3163BABA1A3FCE285BEC4FF43A5085572A94AD2C0A17AE448F24FA68DD62479D8C0666FEB6710638384D2367A4F9968D4F34B8021511817528C6E372515B5BB6EB0932657E93CD06C2DBC5B306DB98ACE35153B0C5FBB022424B4A7D0D190575670860332FD8A055F15EB">
            <a:extLst>
              <a:ext uri="{FF2B5EF4-FFF2-40B4-BE49-F238E27FC236}">
                <a16:creationId xmlns:a16="http://schemas.microsoft.com/office/drawing/2014/main" id="{6463D28B-6D9D-4203-A379-D6E8B4C99D95}"/>
              </a:ext>
            </a:extLst>
          </p:cNvPr>
          <p:cNvSpPr/>
          <p:nvPr/>
        </p:nvSpPr>
        <p:spPr>
          <a:xfrm>
            <a:off x="734001" y="3037845"/>
            <a:ext cx="3145972" cy="369332"/>
          </a:xfrm>
          <a:prstGeom prst="rect">
            <a:avLst/>
          </a:prstGeom>
        </p:spPr>
        <p:txBody>
          <a:bodyPr wrap="square">
            <a:spAutoFit/>
          </a:bodyPr>
          <a:lstStyle/>
          <a:p>
            <a:pPr>
              <a:lnSpc>
                <a:spcPct val="120000"/>
              </a:lnSpc>
            </a:pPr>
            <a:r>
              <a:rPr lang="zh-CN" altLang="en-US" sz="1500" b="1" dirty="0">
                <a:solidFill>
                  <a:prstClr val="black">
                    <a:lumMod val="75000"/>
                    <a:lumOff val="25000"/>
                  </a:prstClr>
                </a:solidFill>
                <a:cs typeface="+mn-ea"/>
                <a:sym typeface="+mn-lt"/>
              </a:rPr>
              <a:t>计算机网络的安全技术</a:t>
            </a:r>
            <a:endParaRPr lang="en-US" sz="1500" b="1" dirty="0">
              <a:solidFill>
                <a:prstClr val="white">
                  <a:lumMod val="65000"/>
                </a:prstClr>
              </a:solidFill>
              <a:cs typeface="+mn-ea"/>
              <a:sym typeface="+mn-lt"/>
            </a:endParaRPr>
          </a:p>
        </p:txBody>
      </p:sp>
    </p:spTree>
    <p:extLst>
      <p:ext uri="{BB962C8B-B14F-4D97-AF65-F5344CB8AC3E}">
        <p14:creationId xmlns:p14="http://schemas.microsoft.com/office/powerpoint/2010/main" val="3645289672"/>
      </p:ext>
    </p:extLst>
  </p:cSld>
  <p:clrMapOvr>
    <a:masterClrMapping/>
  </p:clrMapOvr>
  <mc:AlternateContent xmlns:mc="http://schemas.openxmlformats.org/markup-compatibility/2006" xmlns:p14="http://schemas.microsoft.com/office/powerpoint/2010/main">
    <mc:Choice Requires="p14">
      <p:transition spd="slow" p14:dur="1600" advClick="0" advTm="0">
        <p14:prism isInverted="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additive="base">
                                        <p:cTn id="29" dur="500" fill="hold"/>
                                        <p:tgtEl>
                                          <p:spTgt spid="30"/>
                                        </p:tgtEl>
                                        <p:attrNameLst>
                                          <p:attrName>ppt_x</p:attrName>
                                        </p:attrNameLst>
                                      </p:cBhvr>
                                      <p:tavLst>
                                        <p:tav tm="0">
                                          <p:val>
                                            <p:strVal val="#ppt_x"/>
                                          </p:val>
                                        </p:tav>
                                        <p:tav tm="100000">
                                          <p:val>
                                            <p:strVal val="#ppt_x"/>
                                          </p:val>
                                        </p:tav>
                                      </p:tavLst>
                                    </p:anim>
                                    <p:anim calcmode="lin" valueType="num">
                                      <p:cBhvr additive="base">
                                        <p:cTn id="3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Graphic spid="30" grpId="0">
        <p:bldAsOne/>
      </p:bldGraphic>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descr="e7d195523061f1c08d347f6bf0421bdacd46f3c1815d51b81E1CE79090F8942429A56C6AE2B3163BABA1A3FCE285BEC4FF43A5085572A94AD2C0A17AE448F24FA68DD62479D8C0666FEB6710638384D2367A4F9968D4F34B8021511817528C6E372515B5BB6EB0932657E93CD06C2DBC5B306DB98ACE35153B0C5FBB022424B4A7D0D190575670860332FD8A055F15EB"/>
          <p:cNvSpPr>
            <a:spLocks noGrp="1"/>
          </p:cNvSpPr>
          <p:nvPr>
            <p:ph type="title" idx="4294967295"/>
          </p:nvPr>
        </p:nvSpPr>
        <p:spPr>
          <a:xfrm>
            <a:off x="3889119" y="1797071"/>
            <a:ext cx="4433887" cy="973138"/>
          </a:xfrm>
          <a:prstGeom prst="rect">
            <a:avLst/>
          </a:prstGeom>
        </p:spPr>
        <p:txBody>
          <a:bodyPr>
            <a:normAutofit fontScale="90000"/>
          </a:bodyPr>
          <a:lstStyle/>
          <a:p>
            <a:r>
              <a:rPr lang="zh-CN" altLang="en-US" dirty="0">
                <a:solidFill>
                  <a:schemeClr val="accent1"/>
                </a:solidFill>
                <a:latin typeface="+mn-lt"/>
                <a:ea typeface="+mn-ea"/>
                <a:cs typeface="+mn-ea"/>
                <a:sym typeface="+mn-lt"/>
              </a:rPr>
              <a:t>商业应用安全技术</a:t>
            </a:r>
            <a:endParaRPr lang="en-US" dirty="0">
              <a:solidFill>
                <a:schemeClr val="accent1"/>
              </a:solidFill>
              <a:latin typeface="+mn-lt"/>
              <a:ea typeface="+mn-ea"/>
              <a:cs typeface="+mn-ea"/>
              <a:sym typeface="+mn-lt"/>
            </a:endParaRPr>
          </a:p>
        </p:txBody>
      </p:sp>
      <p:sp>
        <p:nvSpPr>
          <p:cNvPr id="10" name="Rectangle 9" descr="e7d195523061f1c08d347f6bf0421bdacd46f3c1815d51b81E1CE79090F8942429A56C6AE2B3163BABA1A3FCE285BEC4FF43A5085572A94AD2C0A17AE448F24FA68DD62479D8C0666FEB6710638384D2367A4F9968D4F34B8021511817528C6E372515B5BB6EB0932657E93CD06C2DBC5B306DB98ACE35153B0C5FBB022424B4A7D0D190575670860332FD8A055F15EB"/>
          <p:cNvSpPr/>
          <p:nvPr/>
        </p:nvSpPr>
        <p:spPr>
          <a:xfrm>
            <a:off x="3890440" y="2770209"/>
            <a:ext cx="4432566" cy="1096454"/>
          </a:xfrm>
          <a:prstGeom prst="rect">
            <a:avLst/>
          </a:prstGeom>
        </p:spPr>
        <p:txBody>
          <a:bodyPr wrap="square">
            <a:spAutoFit/>
          </a:bodyPr>
          <a:lstStyle/>
          <a:p>
            <a:pPr>
              <a:lnSpc>
                <a:spcPct val="150000"/>
              </a:lnSpc>
            </a:pPr>
            <a:r>
              <a:rPr lang="zh-CN" altLang="en-US" sz="1200" b="1" dirty="0">
                <a:solidFill>
                  <a:schemeClr val="tx1">
                    <a:lumMod val="85000"/>
                    <a:lumOff val="15000"/>
                  </a:schemeClr>
                </a:solidFill>
                <a:cs typeface="+mn-ea"/>
                <a:sym typeface="+mn-lt"/>
              </a:rPr>
              <a:t>实现电子商务的安全保护</a:t>
            </a:r>
            <a:r>
              <a:rPr lang="id-ID" sz="1050" dirty="0">
                <a:solidFill>
                  <a:schemeClr val="tx1">
                    <a:lumMod val="85000"/>
                    <a:lumOff val="15000"/>
                  </a:schemeClr>
                </a:solidFill>
                <a:cs typeface="+mn-ea"/>
                <a:sym typeface="+mn-lt"/>
              </a:rPr>
              <a:t>,</a:t>
            </a:r>
            <a:r>
              <a:rPr lang="zh-CN" altLang="en-US" sz="1050" dirty="0">
                <a:solidFill>
                  <a:schemeClr val="tx1">
                    <a:lumMod val="85000"/>
                    <a:lumOff val="15000"/>
                  </a:schemeClr>
                </a:solidFill>
                <a:cs typeface="+mn-ea"/>
                <a:sym typeface="+mn-lt"/>
              </a:rPr>
              <a:t>电子商务运行中存在的安全隐患。其主要表现在截获传输信息、伪造电子邮件、否认己有交易等方面。针对电子商务的这些安全隐患，市而上广泛采用身份识别技术数据加密技术、数字签名技术和放火墙技术来实现电子商务的安全保护</a:t>
            </a:r>
            <a:endParaRPr lang="en-US" sz="1050" dirty="0">
              <a:solidFill>
                <a:schemeClr val="tx1">
                  <a:lumMod val="85000"/>
                  <a:lumOff val="15000"/>
                </a:schemeClr>
              </a:solidFill>
              <a:cs typeface="+mn-ea"/>
              <a:sym typeface="+mn-lt"/>
            </a:endParaRPr>
          </a:p>
        </p:txBody>
      </p:sp>
      <p:sp>
        <p:nvSpPr>
          <p:cNvPr id="2" name="e7d195523061f1c0" descr="e7d195523061f1c08d347f6bf0421bdacd46f3c1815d51b81E1CE79090F8942429A56C6AE2B3163BABA1A3FCE285BEC4FF43A5085572A94AD2C0A17AE448F24FA68DD62479D8C0666FEB6710638384D2367A4F9968D4F34B8021511817528C6E372515B5BB6EB0932657E93CD06C2DBC5B306DB98ACE35153B0C5FBB022424B4A7D0D190575670860332FD8A055F15EB" hidden="1">
            <a:extLst>
              <a:ext uri="{FF2B5EF4-FFF2-40B4-BE49-F238E27FC236}">
                <a16:creationId xmlns:a16="http://schemas.microsoft.com/office/drawing/2014/main" id="{AE0BD021-DE09-4786-8121-18CF96CEB8D3}"/>
              </a:ext>
            </a:extLst>
          </p:cNvPr>
          <p:cNvSpPr txBox="1"/>
          <p:nvPr/>
        </p:nvSpPr>
        <p:spPr>
          <a:xfrm>
            <a:off x="-266700" y="1352550"/>
            <a:ext cx="318036" cy="762000"/>
          </a:xfrm>
          <a:prstGeom prst="rect">
            <a:avLst/>
          </a:prstGeom>
          <a:noFill/>
        </p:spPr>
        <p:txBody>
          <a:bodyPr vert="wordArtVert" rtlCol="0">
            <a:spAutoFit/>
          </a:bodyPr>
          <a:lstStyle/>
          <a:p>
            <a:r>
              <a:rPr lang="en-US" altLang="zh-CN" sz="100">
                <a:solidFill>
                  <a:prstClr val="black"/>
                </a:solidFill>
                <a:cs typeface="+mn-ea"/>
                <a:sym typeface="+mn-lt"/>
              </a:rPr>
              <a:t>e7d195523061f1c08d347f6bf0421bdacd46f3c1815d51b81E1CE79090F8942429A56C6AE2B3163BABA1A3FCE285BEC4FF43A5085572A94AD2C0A17AE448F24FA68DD62479D8C0666FEB6710638384D2367A4F9968D4F34B8021511817528C6E372515B5BB6EB0932657E93CD06C2DBC5B306DB98ACE35153B0C5FBB022424B4A7D0D190575670860332FD8A055F15EB</a:t>
            </a:r>
            <a:endParaRPr lang="zh-CN" altLang="en-US" sz="100">
              <a:solidFill>
                <a:prstClr val="black"/>
              </a:solidFill>
              <a:cs typeface="+mn-ea"/>
              <a:sym typeface="+mn-lt"/>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1885950"/>
            <a:ext cx="3016364" cy="2012507"/>
          </a:xfrm>
          <a:prstGeom prst="rect">
            <a:avLst/>
          </a:prstGeom>
        </p:spPr>
      </p:pic>
    </p:spTree>
    <p:extLst>
      <p:ext uri="{BB962C8B-B14F-4D97-AF65-F5344CB8AC3E}">
        <p14:creationId xmlns:p14="http://schemas.microsoft.com/office/powerpoint/2010/main" val="3153243901"/>
      </p:ext>
    </p:extLst>
  </p:cSld>
  <p:clrMapOvr>
    <a:masterClrMapping/>
  </p:clrMapOvr>
  <mc:AlternateContent xmlns:mc="http://schemas.openxmlformats.org/markup-compatibility/2006" xmlns:p14="http://schemas.microsoft.com/office/powerpoint/2010/main">
    <mc:Choice Requires="p14">
      <p:transition spd="slow" p14:dur="1600" advClick="0" advTm="0">
        <p14:prism isInverted="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46191" t="36727" r="21984" b="17640"/>
          <a:stretch/>
        </p:blipFill>
        <p:spPr>
          <a:xfrm rot="5400000">
            <a:off x="2810550" y="3141999"/>
            <a:ext cx="769668" cy="1486098"/>
          </a:xfrm>
          <a:prstGeom prst="rect">
            <a:avLst/>
          </a:prstGeom>
        </p:spPr>
      </p:pic>
      <p:pic>
        <p:nvPicPr>
          <p:cNvPr id="16" name="图片 15"/>
          <p:cNvPicPr>
            <a:picLocks noChangeAspect="1"/>
          </p:cNvPicPr>
          <p:nvPr/>
        </p:nvPicPr>
        <p:blipFill rotWithShape="1">
          <a:blip r:embed="rId4"/>
          <a:srcRect l="44647" b="48022"/>
          <a:stretch/>
        </p:blipFill>
        <p:spPr>
          <a:xfrm rot="166831" flipH="1">
            <a:off x="3483947" y="697417"/>
            <a:ext cx="1290880" cy="1093905"/>
          </a:xfrm>
          <a:prstGeom prst="rect">
            <a:avLst/>
          </a:prstGeom>
        </p:spPr>
      </p:pic>
      <p:pic>
        <p:nvPicPr>
          <p:cNvPr id="17" name="图片 16"/>
          <p:cNvPicPr>
            <a:picLocks noChangeAspect="1"/>
          </p:cNvPicPr>
          <p:nvPr/>
        </p:nvPicPr>
        <p:blipFill>
          <a:blip r:embed="rId5"/>
          <a:stretch>
            <a:fillRect/>
          </a:stretch>
        </p:blipFill>
        <p:spPr>
          <a:xfrm rot="16200000" flipV="1">
            <a:off x="6333345" y="1039005"/>
            <a:ext cx="2033212" cy="2203103"/>
          </a:xfrm>
          <a:prstGeom prst="rect">
            <a:avLst/>
          </a:prstGeom>
        </p:spPr>
      </p:pic>
      <p:pic>
        <p:nvPicPr>
          <p:cNvPr id="18" name="图片 17"/>
          <p:cNvPicPr>
            <a:picLocks noChangeAspect="1"/>
          </p:cNvPicPr>
          <p:nvPr/>
        </p:nvPicPr>
        <p:blipFill rotWithShape="1">
          <a:blip r:embed="rId3"/>
          <a:srcRect l="15475" t="5712" r="30716" b="63083"/>
          <a:stretch/>
        </p:blipFill>
        <p:spPr>
          <a:xfrm rot="5400000">
            <a:off x="1167785" y="3591824"/>
            <a:ext cx="1164941" cy="909711"/>
          </a:xfrm>
          <a:prstGeom prst="rect">
            <a:avLst/>
          </a:prstGeom>
        </p:spPr>
      </p:pic>
      <p:sp>
        <p:nvSpPr>
          <p:cNvPr id="19" name="TextBox 48"/>
          <p:cNvSpPr txBox="1"/>
          <p:nvPr/>
        </p:nvSpPr>
        <p:spPr>
          <a:xfrm>
            <a:off x="1295400" y="1863864"/>
            <a:ext cx="4572000" cy="707886"/>
          </a:xfrm>
          <a:prstGeom prst="rect">
            <a:avLst/>
          </a:prstGeom>
          <a:noFill/>
        </p:spPr>
        <p:txBody>
          <a:bodyPr wrap="square" lIns="0" tIns="0" rIns="0" bIns="0" rtlCol="0">
            <a:spAutoFit/>
          </a:bodyPr>
          <a:lstStyle/>
          <a:p>
            <a:pPr algn="dist" defTabSz="685800"/>
            <a:r>
              <a:rPr lang="zh-CN" altLang="en-US" sz="4600" b="1" dirty="0">
                <a:solidFill>
                  <a:schemeClr val="bg1"/>
                </a:solidFill>
                <a:latin typeface="+mj-ea"/>
                <a:ea typeface="+mj-ea"/>
                <a:cs typeface="+mn-ea"/>
                <a:sym typeface="+mn-lt"/>
              </a:rPr>
              <a:t>发展趋势策略</a:t>
            </a:r>
          </a:p>
        </p:txBody>
      </p:sp>
      <p:sp>
        <p:nvSpPr>
          <p:cNvPr id="20" name="TextBox 48"/>
          <p:cNvSpPr txBox="1"/>
          <p:nvPr/>
        </p:nvSpPr>
        <p:spPr>
          <a:xfrm>
            <a:off x="1295400" y="1082176"/>
            <a:ext cx="2667000" cy="615553"/>
          </a:xfrm>
          <a:prstGeom prst="rect">
            <a:avLst/>
          </a:prstGeom>
          <a:noFill/>
        </p:spPr>
        <p:txBody>
          <a:bodyPr wrap="square" lIns="0" tIns="0" rIns="0" bIns="0" rtlCol="0">
            <a:spAutoFit/>
          </a:bodyPr>
          <a:lstStyle/>
          <a:p>
            <a:pPr defTabSz="685800"/>
            <a:r>
              <a:rPr lang="zh-CN" altLang="en-US" sz="4000" spc="600" dirty="0">
                <a:solidFill>
                  <a:schemeClr val="bg1"/>
                </a:solidFill>
                <a:latin typeface="+mn-ea"/>
                <a:cs typeface="+mn-ea"/>
                <a:sym typeface="+mn-lt"/>
              </a:rPr>
              <a:t>第四部分</a:t>
            </a:r>
            <a:endParaRPr lang="en-US" altLang="zh-CN" sz="4000" spc="600" dirty="0">
              <a:solidFill>
                <a:schemeClr val="bg1"/>
              </a:solidFill>
              <a:latin typeface="+mn-ea"/>
              <a:cs typeface="+mn-ea"/>
              <a:sym typeface="+mn-lt"/>
            </a:endParaRPr>
          </a:p>
        </p:txBody>
      </p:sp>
      <p:sp>
        <p:nvSpPr>
          <p:cNvPr id="21" name="矩形 20"/>
          <p:cNvSpPr/>
          <p:nvPr/>
        </p:nvSpPr>
        <p:spPr>
          <a:xfrm>
            <a:off x="1219201" y="2724150"/>
            <a:ext cx="4648199" cy="532453"/>
          </a:xfrm>
          <a:prstGeom prst="rect">
            <a:avLst/>
          </a:prstGeom>
        </p:spPr>
        <p:txBody>
          <a:bodyPr wrap="square">
            <a:spAutoFit/>
          </a:bodyPr>
          <a:lstStyle/>
          <a:p>
            <a:pPr>
              <a:lnSpc>
                <a:spcPct val="130000"/>
              </a:lnSpc>
            </a:pPr>
            <a:r>
              <a:rPr lang="en-US" altLang="zh-CN" sz="1100" dirty="0">
                <a:solidFill>
                  <a:schemeClr val="bg1"/>
                </a:solidFill>
                <a:latin typeface="+mn-ea"/>
              </a:rPr>
              <a:t>performance in workplace execution comes from careful execution workplace execution comes</a:t>
            </a:r>
            <a:endParaRPr lang="zh-CN" altLang="en-US" sz="1100" dirty="0">
              <a:solidFill>
                <a:schemeClr val="bg1"/>
              </a:solidFill>
              <a:latin typeface="+mn-ea"/>
            </a:endParaRPr>
          </a:p>
        </p:txBody>
      </p:sp>
      <p:pic>
        <p:nvPicPr>
          <p:cNvPr id="24" name="图片 23"/>
          <p:cNvPicPr>
            <a:picLocks noChangeAspect="1"/>
          </p:cNvPicPr>
          <p:nvPr/>
        </p:nvPicPr>
        <p:blipFill>
          <a:blip r:embed="rId6"/>
          <a:stretch>
            <a:fillRect/>
          </a:stretch>
        </p:blipFill>
        <p:spPr>
          <a:xfrm>
            <a:off x="6248400" y="2942924"/>
            <a:ext cx="2237081" cy="1533826"/>
          </a:xfrm>
          <a:prstGeom prst="rect">
            <a:avLst/>
          </a:prstGeom>
        </p:spPr>
      </p:pic>
    </p:spTree>
    <p:extLst>
      <p:ext uri="{BB962C8B-B14F-4D97-AF65-F5344CB8AC3E}">
        <p14:creationId xmlns:p14="http://schemas.microsoft.com/office/powerpoint/2010/main" val="2550890870"/>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1+#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par>
                                <p:cTn id="28" presetID="53" presetClass="entr" presetSubtype="16"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矩形 82"/>
          <p:cNvSpPr/>
          <p:nvPr/>
        </p:nvSpPr>
        <p:spPr>
          <a:xfrm>
            <a:off x="6021503" y="1800820"/>
            <a:ext cx="1967555" cy="757130"/>
          </a:xfrm>
          <a:prstGeom prst="rect">
            <a:avLst/>
          </a:prstGeom>
        </p:spPr>
        <p:txBody>
          <a:bodyPr wrap="square">
            <a:spAutoFit/>
            <a:scene3d>
              <a:camera prst="orthographicFront"/>
              <a:lightRig rig="threePt" dir="t"/>
            </a:scene3d>
            <a:sp3d contourW="12700"/>
          </a:bodyPr>
          <a:lstStyle/>
          <a:p>
            <a:pPr algn="just">
              <a:lnSpc>
                <a:spcPct val="120000"/>
              </a:lnSpc>
            </a:pPr>
            <a:r>
              <a:rPr lang="zh-CN" altLang="en-US" sz="900" dirty="0">
                <a:solidFill>
                  <a:prstClr val="black">
                    <a:lumMod val="75000"/>
                    <a:lumOff val="25000"/>
                  </a:prstClr>
                </a:solidFill>
                <a:cs typeface="+mn-ea"/>
                <a:sym typeface="+mn-lt"/>
              </a:rPr>
              <a:t>随着云端计算的应用范围越来越广</a:t>
            </a:r>
            <a:r>
              <a:rPr lang="en-US" altLang="zh-CN" sz="900" dirty="0">
                <a:solidFill>
                  <a:prstClr val="black">
                    <a:lumMod val="75000"/>
                    <a:lumOff val="25000"/>
                  </a:prstClr>
                </a:solidFill>
                <a:cs typeface="+mn-ea"/>
                <a:sym typeface="+mn-lt"/>
              </a:rPr>
              <a:t>,</a:t>
            </a:r>
            <a:r>
              <a:rPr lang="zh-CN" altLang="en-US" sz="900" dirty="0">
                <a:solidFill>
                  <a:prstClr val="black">
                    <a:lumMod val="75000"/>
                    <a:lumOff val="25000"/>
                  </a:prstClr>
                </a:solidFill>
                <a:cs typeface="+mn-ea"/>
                <a:sym typeface="+mn-lt"/>
              </a:rPr>
              <a:t>国内外许多企业都纷纷将那些需要大量资料处理的需求外包给云端运算的服务提供厂商</a:t>
            </a:r>
            <a:endParaRPr lang="en-US" altLang="zh-CN" sz="900" dirty="0">
              <a:solidFill>
                <a:prstClr val="black">
                  <a:lumMod val="75000"/>
                  <a:lumOff val="25000"/>
                </a:prstClr>
              </a:solidFill>
              <a:cs typeface="+mn-ea"/>
              <a:sym typeface="+mn-lt"/>
            </a:endParaRPr>
          </a:p>
        </p:txBody>
      </p:sp>
      <p:sp>
        <p:nvSpPr>
          <p:cNvPr id="88" name="矩形 87"/>
          <p:cNvSpPr/>
          <p:nvPr/>
        </p:nvSpPr>
        <p:spPr>
          <a:xfrm>
            <a:off x="6033445" y="3347162"/>
            <a:ext cx="1967555" cy="757130"/>
          </a:xfrm>
          <a:prstGeom prst="rect">
            <a:avLst/>
          </a:prstGeom>
        </p:spPr>
        <p:txBody>
          <a:bodyPr wrap="square">
            <a:spAutoFit/>
            <a:scene3d>
              <a:camera prst="orthographicFront"/>
              <a:lightRig rig="threePt" dir="t"/>
            </a:scene3d>
            <a:sp3d contourW="12700"/>
          </a:bodyPr>
          <a:lstStyle/>
          <a:p>
            <a:pPr algn="just">
              <a:lnSpc>
                <a:spcPct val="120000"/>
              </a:lnSpc>
            </a:pPr>
            <a:r>
              <a:rPr lang="zh-CN" altLang="en-US" sz="900" dirty="0">
                <a:solidFill>
                  <a:prstClr val="black">
                    <a:lumMod val="75000"/>
                    <a:lumOff val="25000"/>
                  </a:prstClr>
                </a:solidFill>
                <a:cs typeface="+mn-ea"/>
                <a:sym typeface="+mn-lt"/>
              </a:rPr>
              <a:t>随着云端计算的应用范围越来越广</a:t>
            </a:r>
            <a:r>
              <a:rPr lang="en-US" altLang="zh-CN" sz="900" dirty="0">
                <a:solidFill>
                  <a:prstClr val="black">
                    <a:lumMod val="75000"/>
                    <a:lumOff val="25000"/>
                  </a:prstClr>
                </a:solidFill>
                <a:cs typeface="+mn-ea"/>
                <a:sym typeface="+mn-lt"/>
              </a:rPr>
              <a:t>,</a:t>
            </a:r>
            <a:r>
              <a:rPr lang="zh-CN" altLang="en-US" sz="900" dirty="0">
                <a:solidFill>
                  <a:prstClr val="black">
                    <a:lumMod val="75000"/>
                    <a:lumOff val="25000"/>
                  </a:prstClr>
                </a:solidFill>
                <a:cs typeface="+mn-ea"/>
                <a:sym typeface="+mn-lt"/>
              </a:rPr>
              <a:t>国内外许多企业都纷纷将那些需要大量资料处理的需求外包给云端运算的服务提供厂商</a:t>
            </a:r>
            <a:endParaRPr lang="en-US" altLang="zh-CN" sz="900" dirty="0">
              <a:solidFill>
                <a:prstClr val="black">
                  <a:lumMod val="75000"/>
                  <a:lumOff val="25000"/>
                </a:prstClr>
              </a:solidFill>
              <a:cs typeface="+mn-ea"/>
              <a:sym typeface="+mn-lt"/>
            </a:endParaRPr>
          </a:p>
        </p:txBody>
      </p:sp>
      <p:sp>
        <p:nvSpPr>
          <p:cNvPr id="89" name="矩形 88"/>
          <p:cNvSpPr/>
          <p:nvPr/>
        </p:nvSpPr>
        <p:spPr>
          <a:xfrm>
            <a:off x="1035102" y="1862686"/>
            <a:ext cx="1967115" cy="757130"/>
          </a:xfrm>
          <a:prstGeom prst="rect">
            <a:avLst/>
          </a:prstGeom>
        </p:spPr>
        <p:txBody>
          <a:bodyPr wrap="square">
            <a:spAutoFit/>
            <a:scene3d>
              <a:camera prst="orthographicFront"/>
              <a:lightRig rig="threePt" dir="t"/>
            </a:scene3d>
            <a:sp3d contourW="12700"/>
          </a:bodyPr>
          <a:lstStyle/>
          <a:p>
            <a:pPr algn="r">
              <a:lnSpc>
                <a:spcPct val="120000"/>
              </a:lnSpc>
            </a:pPr>
            <a:r>
              <a:rPr lang="zh-CN" altLang="en-US" sz="900" dirty="0">
                <a:solidFill>
                  <a:prstClr val="black">
                    <a:lumMod val="75000"/>
                    <a:lumOff val="25000"/>
                  </a:prstClr>
                </a:solidFill>
                <a:cs typeface="+mn-ea"/>
                <a:sym typeface="+mn-lt"/>
              </a:rPr>
              <a:t>随着云端计算的应用范围越来越广</a:t>
            </a:r>
            <a:r>
              <a:rPr lang="en-US" altLang="zh-CN" sz="900" dirty="0">
                <a:solidFill>
                  <a:prstClr val="black">
                    <a:lumMod val="75000"/>
                    <a:lumOff val="25000"/>
                  </a:prstClr>
                </a:solidFill>
                <a:cs typeface="+mn-ea"/>
                <a:sym typeface="+mn-lt"/>
              </a:rPr>
              <a:t>,</a:t>
            </a:r>
            <a:r>
              <a:rPr lang="zh-CN" altLang="en-US" sz="900" dirty="0">
                <a:solidFill>
                  <a:prstClr val="black">
                    <a:lumMod val="75000"/>
                    <a:lumOff val="25000"/>
                  </a:prstClr>
                </a:solidFill>
                <a:cs typeface="+mn-ea"/>
                <a:sym typeface="+mn-lt"/>
              </a:rPr>
              <a:t>国内外许多企业都纷纷将那些需要大量资料处理的需求外包给云端运算的服务提供厂商</a:t>
            </a:r>
            <a:endParaRPr lang="en-US" altLang="zh-CN" sz="900" dirty="0">
              <a:solidFill>
                <a:prstClr val="black">
                  <a:lumMod val="75000"/>
                  <a:lumOff val="25000"/>
                </a:prstClr>
              </a:solidFill>
              <a:cs typeface="+mn-ea"/>
              <a:sym typeface="+mn-lt"/>
            </a:endParaRPr>
          </a:p>
        </p:txBody>
      </p:sp>
      <p:sp>
        <p:nvSpPr>
          <p:cNvPr id="90" name="矩形 89"/>
          <p:cNvSpPr/>
          <p:nvPr/>
        </p:nvSpPr>
        <p:spPr>
          <a:xfrm>
            <a:off x="1035102" y="3262420"/>
            <a:ext cx="1967115" cy="757130"/>
          </a:xfrm>
          <a:prstGeom prst="rect">
            <a:avLst/>
          </a:prstGeom>
        </p:spPr>
        <p:txBody>
          <a:bodyPr wrap="square">
            <a:spAutoFit/>
            <a:scene3d>
              <a:camera prst="orthographicFront"/>
              <a:lightRig rig="threePt" dir="t"/>
            </a:scene3d>
            <a:sp3d contourW="12700"/>
          </a:bodyPr>
          <a:lstStyle/>
          <a:p>
            <a:pPr algn="r">
              <a:lnSpc>
                <a:spcPct val="120000"/>
              </a:lnSpc>
            </a:pPr>
            <a:r>
              <a:rPr lang="zh-CN" altLang="en-US" sz="900" dirty="0">
                <a:solidFill>
                  <a:prstClr val="black">
                    <a:lumMod val="75000"/>
                    <a:lumOff val="25000"/>
                  </a:prstClr>
                </a:solidFill>
                <a:cs typeface="+mn-ea"/>
                <a:sym typeface="+mn-lt"/>
              </a:rPr>
              <a:t>云端运算服务的提供商提供了最可靠和最安全的资料储存中心，用户不需要担心资料的遗失以及病毒或黑客的入侵等问题</a:t>
            </a:r>
            <a:endParaRPr lang="en-US" altLang="zh-CN" sz="900" dirty="0">
              <a:solidFill>
                <a:prstClr val="black">
                  <a:lumMod val="75000"/>
                  <a:lumOff val="25000"/>
                </a:prstClr>
              </a:solidFill>
              <a:cs typeface="+mn-ea"/>
              <a:sym typeface="+mn-lt"/>
            </a:endParaRPr>
          </a:p>
        </p:txBody>
      </p:sp>
      <p:sp>
        <p:nvSpPr>
          <p:cNvPr id="2" name="矩形 1">
            <a:extLst>
              <a:ext uri="{FF2B5EF4-FFF2-40B4-BE49-F238E27FC236}">
                <a16:creationId xmlns:a16="http://schemas.microsoft.com/office/drawing/2014/main" id="{1EB28CBF-64C3-4C66-B00F-0BF395E56076}"/>
              </a:ext>
            </a:extLst>
          </p:cNvPr>
          <p:cNvSpPr/>
          <p:nvPr/>
        </p:nvSpPr>
        <p:spPr>
          <a:xfrm>
            <a:off x="2170837" y="1539315"/>
            <a:ext cx="877163" cy="300082"/>
          </a:xfrm>
          <a:prstGeom prst="rect">
            <a:avLst/>
          </a:prstGeom>
        </p:spPr>
        <p:txBody>
          <a:bodyPr wrap="none">
            <a:spAutoFit/>
          </a:bodyPr>
          <a:lstStyle/>
          <a:p>
            <a:r>
              <a:rPr lang="zh-CN" altLang="en-US" sz="1350" b="1" dirty="0">
                <a:solidFill>
                  <a:prstClr val="black"/>
                </a:solidFill>
                <a:cs typeface="+mn-ea"/>
                <a:sym typeface="+mn-lt"/>
              </a:rPr>
              <a:t>云端运算</a:t>
            </a:r>
          </a:p>
        </p:txBody>
      </p:sp>
      <p:sp>
        <p:nvSpPr>
          <p:cNvPr id="78" name="矩形 77">
            <a:extLst>
              <a:ext uri="{FF2B5EF4-FFF2-40B4-BE49-F238E27FC236}">
                <a16:creationId xmlns:a16="http://schemas.microsoft.com/office/drawing/2014/main" id="{418CFFED-1C9F-4FCE-81C8-712344645B88}"/>
              </a:ext>
            </a:extLst>
          </p:cNvPr>
          <p:cNvSpPr/>
          <p:nvPr/>
        </p:nvSpPr>
        <p:spPr>
          <a:xfrm>
            <a:off x="1948939" y="2978421"/>
            <a:ext cx="1050288" cy="300082"/>
          </a:xfrm>
          <a:prstGeom prst="rect">
            <a:avLst/>
          </a:prstGeom>
        </p:spPr>
        <p:txBody>
          <a:bodyPr wrap="none">
            <a:spAutoFit/>
          </a:bodyPr>
          <a:lstStyle/>
          <a:p>
            <a:r>
              <a:rPr lang="zh-CN" altLang="en-US" sz="1350" b="1" dirty="0">
                <a:solidFill>
                  <a:prstClr val="black"/>
                </a:solidFill>
                <a:cs typeface="+mn-ea"/>
                <a:sym typeface="+mn-lt"/>
              </a:rPr>
              <a:t>大数据分析</a:t>
            </a:r>
          </a:p>
        </p:txBody>
      </p:sp>
      <p:sp>
        <p:nvSpPr>
          <p:cNvPr id="79" name="矩形 78">
            <a:extLst>
              <a:ext uri="{FF2B5EF4-FFF2-40B4-BE49-F238E27FC236}">
                <a16:creationId xmlns:a16="http://schemas.microsoft.com/office/drawing/2014/main" id="{0D34A1DF-F7F4-4F9D-B60A-D2F1D50DFB72}"/>
              </a:ext>
            </a:extLst>
          </p:cNvPr>
          <p:cNvSpPr/>
          <p:nvPr/>
        </p:nvSpPr>
        <p:spPr>
          <a:xfrm>
            <a:off x="6023901" y="1459005"/>
            <a:ext cx="877163" cy="300082"/>
          </a:xfrm>
          <a:prstGeom prst="rect">
            <a:avLst/>
          </a:prstGeom>
        </p:spPr>
        <p:txBody>
          <a:bodyPr wrap="none">
            <a:spAutoFit/>
          </a:bodyPr>
          <a:lstStyle/>
          <a:p>
            <a:r>
              <a:rPr lang="zh-CN" altLang="en-US" sz="1350" b="1" dirty="0">
                <a:solidFill>
                  <a:prstClr val="black"/>
                </a:solidFill>
                <a:cs typeface="+mn-ea"/>
                <a:sym typeface="+mn-lt"/>
              </a:rPr>
              <a:t>信息预警</a:t>
            </a:r>
          </a:p>
        </p:txBody>
      </p:sp>
      <p:sp>
        <p:nvSpPr>
          <p:cNvPr id="80" name="矩形 79">
            <a:extLst>
              <a:ext uri="{FF2B5EF4-FFF2-40B4-BE49-F238E27FC236}">
                <a16:creationId xmlns:a16="http://schemas.microsoft.com/office/drawing/2014/main" id="{5EEEE29D-9456-4C26-898A-5A53F1907ACC}"/>
              </a:ext>
            </a:extLst>
          </p:cNvPr>
          <p:cNvSpPr/>
          <p:nvPr/>
        </p:nvSpPr>
        <p:spPr>
          <a:xfrm>
            <a:off x="6038911" y="3004270"/>
            <a:ext cx="1223412" cy="300082"/>
          </a:xfrm>
          <a:prstGeom prst="rect">
            <a:avLst/>
          </a:prstGeom>
        </p:spPr>
        <p:txBody>
          <a:bodyPr wrap="none">
            <a:spAutoFit/>
          </a:bodyPr>
          <a:lstStyle/>
          <a:p>
            <a:r>
              <a:rPr lang="zh-CN" altLang="en-US" sz="1350" b="1" dirty="0">
                <a:solidFill>
                  <a:prstClr val="black"/>
                </a:solidFill>
                <a:cs typeface="+mn-ea"/>
                <a:sym typeface="+mn-lt"/>
              </a:rPr>
              <a:t>资料储存中心</a:t>
            </a:r>
          </a:p>
        </p:txBody>
      </p:sp>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26991" r="24990"/>
          <a:stretch/>
        </p:blipFill>
        <p:spPr>
          <a:xfrm>
            <a:off x="3425013" y="1539315"/>
            <a:ext cx="2217080" cy="2610612"/>
          </a:xfrm>
          <a:prstGeom prst="rect">
            <a:avLst/>
          </a:prstGeom>
        </p:spPr>
      </p:pic>
    </p:spTree>
    <p:extLst>
      <p:ext uri="{BB962C8B-B14F-4D97-AF65-F5344CB8AC3E}">
        <p14:creationId xmlns:p14="http://schemas.microsoft.com/office/powerpoint/2010/main" val="2451179139"/>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p:cTn id="7" dur="500" fill="hold"/>
                                        <p:tgtEl>
                                          <p:spTgt spid="89"/>
                                        </p:tgtEl>
                                        <p:attrNameLst>
                                          <p:attrName>ppt_w</p:attrName>
                                        </p:attrNameLst>
                                      </p:cBhvr>
                                      <p:tavLst>
                                        <p:tav tm="0">
                                          <p:val>
                                            <p:fltVal val="0"/>
                                          </p:val>
                                        </p:tav>
                                        <p:tav tm="100000">
                                          <p:val>
                                            <p:strVal val="#ppt_w"/>
                                          </p:val>
                                        </p:tav>
                                      </p:tavLst>
                                    </p:anim>
                                    <p:anim calcmode="lin" valueType="num">
                                      <p:cBhvr>
                                        <p:cTn id="8" dur="500" fill="hold"/>
                                        <p:tgtEl>
                                          <p:spTgt spid="89"/>
                                        </p:tgtEl>
                                        <p:attrNameLst>
                                          <p:attrName>ppt_h</p:attrName>
                                        </p:attrNameLst>
                                      </p:cBhvr>
                                      <p:tavLst>
                                        <p:tav tm="0">
                                          <p:val>
                                            <p:fltVal val="0"/>
                                          </p:val>
                                        </p:tav>
                                        <p:tav tm="100000">
                                          <p:val>
                                            <p:strVal val="#ppt_h"/>
                                          </p:val>
                                        </p:tav>
                                      </p:tavLst>
                                    </p:anim>
                                    <p:animEffect transition="in" filter="fade">
                                      <p:cBhvr>
                                        <p:cTn id="9" dur="500"/>
                                        <p:tgtEl>
                                          <p:spTgt spid="8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0"/>
                                        </p:tgtEl>
                                        <p:attrNameLst>
                                          <p:attrName>style.visibility</p:attrName>
                                        </p:attrNameLst>
                                      </p:cBhvr>
                                      <p:to>
                                        <p:strVal val="visible"/>
                                      </p:to>
                                    </p:set>
                                    <p:anim calcmode="lin" valueType="num">
                                      <p:cBhvr>
                                        <p:cTn id="12" dur="500" fill="hold"/>
                                        <p:tgtEl>
                                          <p:spTgt spid="90"/>
                                        </p:tgtEl>
                                        <p:attrNameLst>
                                          <p:attrName>ppt_w</p:attrName>
                                        </p:attrNameLst>
                                      </p:cBhvr>
                                      <p:tavLst>
                                        <p:tav tm="0">
                                          <p:val>
                                            <p:fltVal val="0"/>
                                          </p:val>
                                        </p:tav>
                                        <p:tav tm="100000">
                                          <p:val>
                                            <p:strVal val="#ppt_w"/>
                                          </p:val>
                                        </p:tav>
                                      </p:tavLst>
                                    </p:anim>
                                    <p:anim calcmode="lin" valueType="num">
                                      <p:cBhvr>
                                        <p:cTn id="13" dur="500" fill="hold"/>
                                        <p:tgtEl>
                                          <p:spTgt spid="90"/>
                                        </p:tgtEl>
                                        <p:attrNameLst>
                                          <p:attrName>ppt_h</p:attrName>
                                        </p:attrNameLst>
                                      </p:cBhvr>
                                      <p:tavLst>
                                        <p:tav tm="0">
                                          <p:val>
                                            <p:fltVal val="0"/>
                                          </p:val>
                                        </p:tav>
                                        <p:tav tm="100000">
                                          <p:val>
                                            <p:strVal val="#ppt_h"/>
                                          </p:val>
                                        </p:tav>
                                      </p:tavLst>
                                    </p:anim>
                                    <p:animEffect transition="in" filter="fade">
                                      <p:cBhvr>
                                        <p:cTn id="14" dur="500"/>
                                        <p:tgtEl>
                                          <p:spTgt spid="9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3"/>
                                        </p:tgtEl>
                                        <p:attrNameLst>
                                          <p:attrName>style.visibility</p:attrName>
                                        </p:attrNameLst>
                                      </p:cBhvr>
                                      <p:to>
                                        <p:strVal val="visible"/>
                                      </p:to>
                                    </p:set>
                                    <p:anim calcmode="lin" valueType="num">
                                      <p:cBhvr>
                                        <p:cTn id="17" dur="500" fill="hold"/>
                                        <p:tgtEl>
                                          <p:spTgt spid="83"/>
                                        </p:tgtEl>
                                        <p:attrNameLst>
                                          <p:attrName>ppt_w</p:attrName>
                                        </p:attrNameLst>
                                      </p:cBhvr>
                                      <p:tavLst>
                                        <p:tav tm="0">
                                          <p:val>
                                            <p:fltVal val="0"/>
                                          </p:val>
                                        </p:tav>
                                        <p:tav tm="100000">
                                          <p:val>
                                            <p:strVal val="#ppt_w"/>
                                          </p:val>
                                        </p:tav>
                                      </p:tavLst>
                                    </p:anim>
                                    <p:anim calcmode="lin" valueType="num">
                                      <p:cBhvr>
                                        <p:cTn id="18" dur="500" fill="hold"/>
                                        <p:tgtEl>
                                          <p:spTgt spid="83"/>
                                        </p:tgtEl>
                                        <p:attrNameLst>
                                          <p:attrName>ppt_h</p:attrName>
                                        </p:attrNameLst>
                                      </p:cBhvr>
                                      <p:tavLst>
                                        <p:tav tm="0">
                                          <p:val>
                                            <p:fltVal val="0"/>
                                          </p:val>
                                        </p:tav>
                                        <p:tav tm="100000">
                                          <p:val>
                                            <p:strVal val="#ppt_h"/>
                                          </p:val>
                                        </p:tav>
                                      </p:tavLst>
                                    </p:anim>
                                    <p:animEffect transition="in" filter="fade">
                                      <p:cBhvr>
                                        <p:cTn id="19" dur="500"/>
                                        <p:tgtEl>
                                          <p:spTgt spid="8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8"/>
                                        </p:tgtEl>
                                        <p:attrNameLst>
                                          <p:attrName>style.visibility</p:attrName>
                                        </p:attrNameLst>
                                      </p:cBhvr>
                                      <p:to>
                                        <p:strVal val="visible"/>
                                      </p:to>
                                    </p:set>
                                    <p:anim calcmode="lin" valueType="num">
                                      <p:cBhvr>
                                        <p:cTn id="22" dur="500" fill="hold"/>
                                        <p:tgtEl>
                                          <p:spTgt spid="88"/>
                                        </p:tgtEl>
                                        <p:attrNameLst>
                                          <p:attrName>ppt_w</p:attrName>
                                        </p:attrNameLst>
                                      </p:cBhvr>
                                      <p:tavLst>
                                        <p:tav tm="0">
                                          <p:val>
                                            <p:fltVal val="0"/>
                                          </p:val>
                                        </p:tav>
                                        <p:tav tm="100000">
                                          <p:val>
                                            <p:strVal val="#ppt_w"/>
                                          </p:val>
                                        </p:tav>
                                      </p:tavLst>
                                    </p:anim>
                                    <p:anim calcmode="lin" valueType="num">
                                      <p:cBhvr>
                                        <p:cTn id="23" dur="500" fill="hold"/>
                                        <p:tgtEl>
                                          <p:spTgt spid="88"/>
                                        </p:tgtEl>
                                        <p:attrNameLst>
                                          <p:attrName>ppt_h</p:attrName>
                                        </p:attrNameLst>
                                      </p:cBhvr>
                                      <p:tavLst>
                                        <p:tav tm="0">
                                          <p:val>
                                            <p:fltVal val="0"/>
                                          </p:val>
                                        </p:tav>
                                        <p:tav tm="100000">
                                          <p:val>
                                            <p:strVal val="#ppt_h"/>
                                          </p:val>
                                        </p:tav>
                                      </p:tavLst>
                                    </p:anim>
                                    <p:animEffect transition="in" filter="fade">
                                      <p:cBhvr>
                                        <p:cTn id="24" dur="500"/>
                                        <p:tgtEl>
                                          <p:spTgt spid="8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par>
                                <p:cTn id="31" presetID="53" presetClass="entr" presetSubtype="16"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p:cTn id="33" dur="500" fill="hold"/>
                                        <p:tgtEl>
                                          <p:spTgt spid="2"/>
                                        </p:tgtEl>
                                        <p:attrNameLst>
                                          <p:attrName>ppt_w</p:attrName>
                                        </p:attrNameLst>
                                      </p:cBhvr>
                                      <p:tavLst>
                                        <p:tav tm="0">
                                          <p:val>
                                            <p:fltVal val="0"/>
                                          </p:val>
                                        </p:tav>
                                        <p:tav tm="100000">
                                          <p:val>
                                            <p:strVal val="#ppt_w"/>
                                          </p:val>
                                        </p:tav>
                                      </p:tavLst>
                                    </p:anim>
                                    <p:anim calcmode="lin" valueType="num">
                                      <p:cBhvr>
                                        <p:cTn id="34" dur="500" fill="hold"/>
                                        <p:tgtEl>
                                          <p:spTgt spid="2"/>
                                        </p:tgtEl>
                                        <p:attrNameLst>
                                          <p:attrName>ppt_h</p:attrName>
                                        </p:attrNameLst>
                                      </p:cBhvr>
                                      <p:tavLst>
                                        <p:tav tm="0">
                                          <p:val>
                                            <p:fltVal val="0"/>
                                          </p:val>
                                        </p:tav>
                                        <p:tav tm="100000">
                                          <p:val>
                                            <p:strVal val="#ppt_h"/>
                                          </p:val>
                                        </p:tav>
                                      </p:tavLst>
                                    </p:anim>
                                    <p:animEffect transition="in" filter="fade">
                                      <p:cBhvr>
                                        <p:cTn id="35" dur="500"/>
                                        <p:tgtEl>
                                          <p:spTgt spid="2"/>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78"/>
                                        </p:tgtEl>
                                        <p:attrNameLst>
                                          <p:attrName>style.visibility</p:attrName>
                                        </p:attrNameLst>
                                      </p:cBhvr>
                                      <p:to>
                                        <p:strVal val="visible"/>
                                      </p:to>
                                    </p:set>
                                    <p:anim calcmode="lin" valueType="num">
                                      <p:cBhvr>
                                        <p:cTn id="38" dur="500" fill="hold"/>
                                        <p:tgtEl>
                                          <p:spTgt spid="78"/>
                                        </p:tgtEl>
                                        <p:attrNameLst>
                                          <p:attrName>ppt_w</p:attrName>
                                        </p:attrNameLst>
                                      </p:cBhvr>
                                      <p:tavLst>
                                        <p:tav tm="0">
                                          <p:val>
                                            <p:fltVal val="0"/>
                                          </p:val>
                                        </p:tav>
                                        <p:tav tm="100000">
                                          <p:val>
                                            <p:strVal val="#ppt_w"/>
                                          </p:val>
                                        </p:tav>
                                      </p:tavLst>
                                    </p:anim>
                                    <p:anim calcmode="lin" valueType="num">
                                      <p:cBhvr>
                                        <p:cTn id="39" dur="500" fill="hold"/>
                                        <p:tgtEl>
                                          <p:spTgt spid="78"/>
                                        </p:tgtEl>
                                        <p:attrNameLst>
                                          <p:attrName>ppt_h</p:attrName>
                                        </p:attrNameLst>
                                      </p:cBhvr>
                                      <p:tavLst>
                                        <p:tav tm="0">
                                          <p:val>
                                            <p:fltVal val="0"/>
                                          </p:val>
                                        </p:tav>
                                        <p:tav tm="100000">
                                          <p:val>
                                            <p:strVal val="#ppt_h"/>
                                          </p:val>
                                        </p:tav>
                                      </p:tavLst>
                                    </p:anim>
                                    <p:animEffect transition="in" filter="fade">
                                      <p:cBhvr>
                                        <p:cTn id="40" dur="500"/>
                                        <p:tgtEl>
                                          <p:spTgt spid="78"/>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79"/>
                                        </p:tgtEl>
                                        <p:attrNameLst>
                                          <p:attrName>style.visibility</p:attrName>
                                        </p:attrNameLst>
                                      </p:cBhvr>
                                      <p:to>
                                        <p:strVal val="visible"/>
                                      </p:to>
                                    </p:set>
                                    <p:anim calcmode="lin" valueType="num">
                                      <p:cBhvr>
                                        <p:cTn id="43" dur="500" fill="hold"/>
                                        <p:tgtEl>
                                          <p:spTgt spid="79"/>
                                        </p:tgtEl>
                                        <p:attrNameLst>
                                          <p:attrName>ppt_w</p:attrName>
                                        </p:attrNameLst>
                                      </p:cBhvr>
                                      <p:tavLst>
                                        <p:tav tm="0">
                                          <p:val>
                                            <p:fltVal val="0"/>
                                          </p:val>
                                        </p:tav>
                                        <p:tav tm="100000">
                                          <p:val>
                                            <p:strVal val="#ppt_w"/>
                                          </p:val>
                                        </p:tav>
                                      </p:tavLst>
                                    </p:anim>
                                    <p:anim calcmode="lin" valueType="num">
                                      <p:cBhvr>
                                        <p:cTn id="44" dur="500" fill="hold"/>
                                        <p:tgtEl>
                                          <p:spTgt spid="79"/>
                                        </p:tgtEl>
                                        <p:attrNameLst>
                                          <p:attrName>ppt_h</p:attrName>
                                        </p:attrNameLst>
                                      </p:cBhvr>
                                      <p:tavLst>
                                        <p:tav tm="0">
                                          <p:val>
                                            <p:fltVal val="0"/>
                                          </p:val>
                                        </p:tav>
                                        <p:tav tm="100000">
                                          <p:val>
                                            <p:strVal val="#ppt_h"/>
                                          </p:val>
                                        </p:tav>
                                      </p:tavLst>
                                    </p:anim>
                                    <p:animEffect transition="in" filter="fade">
                                      <p:cBhvr>
                                        <p:cTn id="45" dur="500"/>
                                        <p:tgtEl>
                                          <p:spTgt spid="79"/>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80"/>
                                        </p:tgtEl>
                                        <p:attrNameLst>
                                          <p:attrName>style.visibility</p:attrName>
                                        </p:attrNameLst>
                                      </p:cBhvr>
                                      <p:to>
                                        <p:strVal val="visible"/>
                                      </p:to>
                                    </p:set>
                                    <p:anim calcmode="lin" valueType="num">
                                      <p:cBhvr>
                                        <p:cTn id="48" dur="500" fill="hold"/>
                                        <p:tgtEl>
                                          <p:spTgt spid="80"/>
                                        </p:tgtEl>
                                        <p:attrNameLst>
                                          <p:attrName>ppt_w</p:attrName>
                                        </p:attrNameLst>
                                      </p:cBhvr>
                                      <p:tavLst>
                                        <p:tav tm="0">
                                          <p:val>
                                            <p:fltVal val="0"/>
                                          </p:val>
                                        </p:tav>
                                        <p:tav tm="100000">
                                          <p:val>
                                            <p:strVal val="#ppt_w"/>
                                          </p:val>
                                        </p:tav>
                                      </p:tavLst>
                                    </p:anim>
                                    <p:anim calcmode="lin" valueType="num">
                                      <p:cBhvr>
                                        <p:cTn id="49" dur="500" fill="hold"/>
                                        <p:tgtEl>
                                          <p:spTgt spid="80"/>
                                        </p:tgtEl>
                                        <p:attrNameLst>
                                          <p:attrName>ppt_h</p:attrName>
                                        </p:attrNameLst>
                                      </p:cBhvr>
                                      <p:tavLst>
                                        <p:tav tm="0">
                                          <p:val>
                                            <p:fltVal val="0"/>
                                          </p:val>
                                        </p:tav>
                                        <p:tav tm="100000">
                                          <p:val>
                                            <p:strVal val="#ppt_h"/>
                                          </p:val>
                                        </p:tav>
                                      </p:tavLst>
                                    </p:anim>
                                    <p:animEffect transition="in" filter="fade">
                                      <p:cBhvr>
                                        <p:cTn id="50"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88" grpId="0"/>
      <p:bldP spid="89" grpId="0"/>
      <p:bldP spid="90" grpId="0"/>
      <p:bldP spid="2" grpId="0"/>
      <p:bldP spid="78" grpId="0"/>
      <p:bldP spid="79" grpId="0"/>
      <p:bldP spid="8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13">
            <a:extLst>
              <a:ext uri="{FF2B5EF4-FFF2-40B4-BE49-F238E27FC236}">
                <a16:creationId xmlns:a16="http://schemas.microsoft.com/office/drawing/2014/main" id="{498D9BCD-6186-4A45-AE18-FF046C438A0A}"/>
              </a:ext>
            </a:extLst>
          </p:cNvPr>
          <p:cNvSpPr txBox="1"/>
          <p:nvPr/>
        </p:nvSpPr>
        <p:spPr>
          <a:xfrm>
            <a:off x="1023514" y="1809750"/>
            <a:ext cx="1567286" cy="300082"/>
          </a:xfrm>
          <a:prstGeom prst="rect">
            <a:avLst/>
          </a:prstGeom>
          <a:solidFill>
            <a:schemeClr val="accent1"/>
          </a:solidFill>
        </p:spPr>
        <p:txBody>
          <a:bodyPr wrap="square" rtlCol="0">
            <a:spAutoFit/>
          </a:bodyPr>
          <a:lstStyle/>
          <a:p>
            <a:pPr algn="ctr"/>
            <a:r>
              <a:rPr lang="zh-CN" altLang="en-US" sz="1350" b="1" dirty="0">
                <a:solidFill>
                  <a:schemeClr val="bg1"/>
                </a:solidFill>
                <a:cs typeface="+mn-ea"/>
                <a:sym typeface="+mn-lt"/>
              </a:rPr>
              <a:t>云计算</a:t>
            </a:r>
          </a:p>
        </p:txBody>
      </p:sp>
      <p:sp>
        <p:nvSpPr>
          <p:cNvPr id="48" name="TextBox 14">
            <a:extLst>
              <a:ext uri="{FF2B5EF4-FFF2-40B4-BE49-F238E27FC236}">
                <a16:creationId xmlns:a16="http://schemas.microsoft.com/office/drawing/2014/main" id="{1936ABEE-7977-41CC-BC79-24A3AE214235}"/>
              </a:ext>
            </a:extLst>
          </p:cNvPr>
          <p:cNvSpPr txBox="1"/>
          <p:nvPr/>
        </p:nvSpPr>
        <p:spPr>
          <a:xfrm>
            <a:off x="914400" y="2181820"/>
            <a:ext cx="1859942" cy="715581"/>
          </a:xfrm>
          <a:prstGeom prst="rect">
            <a:avLst/>
          </a:prstGeom>
          <a:noFill/>
        </p:spPr>
        <p:txBody>
          <a:bodyPr wrap="square" rtlCol="0">
            <a:spAutoFit/>
          </a:bodyPr>
          <a:lstStyle/>
          <a:p>
            <a:pPr algn="ctr">
              <a:lnSpc>
                <a:spcPct val="150000"/>
              </a:lnSpc>
            </a:pPr>
            <a:r>
              <a:rPr lang="zh-CN" altLang="en-US" sz="900" spc="112" dirty="0">
                <a:solidFill>
                  <a:prstClr val="black"/>
                </a:solidFill>
                <a:cs typeface="+mn-ea"/>
                <a:sym typeface="+mn-lt"/>
              </a:rPr>
              <a:t>各国围绕在互联网网络空间国际规则和关键资源的竞争将会越来越激烈</a:t>
            </a:r>
            <a:endParaRPr lang="en-US" sz="900" spc="112" dirty="0">
              <a:solidFill>
                <a:prstClr val="black"/>
              </a:solidFill>
              <a:cs typeface="+mn-ea"/>
              <a:sym typeface="+mn-lt"/>
            </a:endParaRPr>
          </a:p>
        </p:txBody>
      </p:sp>
      <p:sp>
        <p:nvSpPr>
          <p:cNvPr id="49" name="TextBox 22">
            <a:extLst>
              <a:ext uri="{FF2B5EF4-FFF2-40B4-BE49-F238E27FC236}">
                <a16:creationId xmlns:a16="http://schemas.microsoft.com/office/drawing/2014/main" id="{E8D605FB-A150-430F-A91F-9AD4DE6E674D}"/>
              </a:ext>
            </a:extLst>
          </p:cNvPr>
          <p:cNvSpPr txBox="1"/>
          <p:nvPr/>
        </p:nvSpPr>
        <p:spPr>
          <a:xfrm>
            <a:off x="3138343" y="1811473"/>
            <a:ext cx="1608133" cy="300082"/>
          </a:xfrm>
          <a:prstGeom prst="rect">
            <a:avLst/>
          </a:prstGeom>
          <a:solidFill>
            <a:schemeClr val="accent2"/>
          </a:solidFill>
        </p:spPr>
        <p:txBody>
          <a:bodyPr wrap="square" rtlCol="0">
            <a:spAutoFit/>
          </a:bodyPr>
          <a:lstStyle/>
          <a:p>
            <a:pPr algn="ctr"/>
            <a:r>
              <a:rPr lang="zh-CN" altLang="en-US" sz="1350" b="1" dirty="0">
                <a:solidFill>
                  <a:schemeClr val="bg1"/>
                </a:solidFill>
                <a:cs typeface="+mn-ea"/>
                <a:sym typeface="+mn-lt"/>
              </a:rPr>
              <a:t>移动支付领域</a:t>
            </a:r>
          </a:p>
        </p:txBody>
      </p:sp>
      <p:sp>
        <p:nvSpPr>
          <p:cNvPr id="50" name="TextBox 23">
            <a:extLst>
              <a:ext uri="{FF2B5EF4-FFF2-40B4-BE49-F238E27FC236}">
                <a16:creationId xmlns:a16="http://schemas.microsoft.com/office/drawing/2014/main" id="{B52EA38D-CEE4-4CF7-AD57-C62EA920E933}"/>
              </a:ext>
            </a:extLst>
          </p:cNvPr>
          <p:cNvSpPr txBox="1"/>
          <p:nvPr/>
        </p:nvSpPr>
        <p:spPr>
          <a:xfrm>
            <a:off x="3016857" y="2181820"/>
            <a:ext cx="1859943" cy="715581"/>
          </a:xfrm>
          <a:prstGeom prst="rect">
            <a:avLst/>
          </a:prstGeom>
          <a:noFill/>
        </p:spPr>
        <p:txBody>
          <a:bodyPr wrap="square" rtlCol="0">
            <a:spAutoFit/>
          </a:bodyPr>
          <a:lstStyle/>
          <a:p>
            <a:pPr algn="ctr">
              <a:lnSpc>
                <a:spcPct val="150000"/>
              </a:lnSpc>
            </a:pPr>
            <a:r>
              <a:rPr lang="zh-CN" altLang="en-US" sz="900" spc="112" dirty="0">
                <a:solidFill>
                  <a:prstClr val="black"/>
                </a:solidFill>
                <a:cs typeface="+mn-ea"/>
                <a:sym typeface="+mn-lt"/>
              </a:rPr>
              <a:t>计算机网络安全的发展也是当今“互联网</a:t>
            </a:r>
            <a:r>
              <a:rPr lang="en-US" altLang="zh-CN" sz="900" spc="112" dirty="0">
                <a:solidFill>
                  <a:prstClr val="black"/>
                </a:solidFill>
                <a:cs typeface="+mn-ea"/>
                <a:sym typeface="+mn-lt"/>
              </a:rPr>
              <a:t>+”</a:t>
            </a:r>
            <a:r>
              <a:rPr lang="zh-CN" altLang="en-US" sz="900" spc="112" dirty="0">
                <a:solidFill>
                  <a:prstClr val="black"/>
                </a:solidFill>
                <a:cs typeface="+mn-ea"/>
                <a:sym typeface="+mn-lt"/>
              </a:rPr>
              <a:t>时代需要关注的重中之重</a:t>
            </a:r>
            <a:endParaRPr lang="en-US" sz="900" spc="112" dirty="0">
              <a:solidFill>
                <a:prstClr val="black"/>
              </a:solidFill>
              <a:cs typeface="+mn-ea"/>
              <a:sym typeface="+mn-lt"/>
            </a:endParaRPr>
          </a:p>
        </p:txBody>
      </p:sp>
      <p:sp>
        <p:nvSpPr>
          <p:cNvPr id="53" name="TextBox 33">
            <a:extLst>
              <a:ext uri="{FF2B5EF4-FFF2-40B4-BE49-F238E27FC236}">
                <a16:creationId xmlns:a16="http://schemas.microsoft.com/office/drawing/2014/main" id="{2E4192CD-BA92-4CD9-97DB-F6B1777637D6}"/>
              </a:ext>
            </a:extLst>
          </p:cNvPr>
          <p:cNvSpPr txBox="1"/>
          <p:nvPr/>
        </p:nvSpPr>
        <p:spPr>
          <a:xfrm>
            <a:off x="3138344" y="3212637"/>
            <a:ext cx="1608133" cy="300082"/>
          </a:xfrm>
          <a:prstGeom prst="rect">
            <a:avLst/>
          </a:prstGeom>
          <a:solidFill>
            <a:schemeClr val="accent1"/>
          </a:solidFill>
        </p:spPr>
        <p:txBody>
          <a:bodyPr wrap="none" rtlCol="0">
            <a:spAutoFit/>
          </a:bodyPr>
          <a:lstStyle/>
          <a:p>
            <a:pPr algn="ctr"/>
            <a:r>
              <a:rPr lang="zh-CN" altLang="en-US" sz="1350" b="1" dirty="0">
                <a:solidFill>
                  <a:schemeClr val="bg1"/>
                </a:solidFill>
                <a:cs typeface="+mn-ea"/>
                <a:sym typeface="+mn-lt"/>
              </a:rPr>
              <a:t>工业控制信息系统</a:t>
            </a:r>
          </a:p>
        </p:txBody>
      </p:sp>
      <p:sp>
        <p:nvSpPr>
          <p:cNvPr id="54" name="TextBox 34">
            <a:extLst>
              <a:ext uri="{FF2B5EF4-FFF2-40B4-BE49-F238E27FC236}">
                <a16:creationId xmlns:a16="http://schemas.microsoft.com/office/drawing/2014/main" id="{87B869C7-A400-47EC-9FFB-E7C2FC99D929}"/>
              </a:ext>
            </a:extLst>
          </p:cNvPr>
          <p:cNvSpPr txBox="1"/>
          <p:nvPr/>
        </p:nvSpPr>
        <p:spPr>
          <a:xfrm>
            <a:off x="3258112" y="3517437"/>
            <a:ext cx="1501279" cy="507831"/>
          </a:xfrm>
          <a:prstGeom prst="rect">
            <a:avLst/>
          </a:prstGeom>
          <a:noFill/>
        </p:spPr>
        <p:txBody>
          <a:bodyPr wrap="square" rtlCol="0">
            <a:spAutoFit/>
          </a:bodyPr>
          <a:lstStyle/>
          <a:p>
            <a:pPr algn="ctr">
              <a:lnSpc>
                <a:spcPct val="150000"/>
              </a:lnSpc>
            </a:pPr>
            <a:r>
              <a:rPr lang="zh-CN" altLang="en-US" sz="900" spc="90" dirty="0">
                <a:solidFill>
                  <a:prstClr val="black"/>
                </a:solidFill>
                <a:cs typeface="+mn-ea"/>
                <a:sym typeface="+mn-lt"/>
              </a:rPr>
              <a:t>面临的网络安全风险都将进一步加大</a:t>
            </a:r>
            <a:endParaRPr lang="en-US" sz="900" spc="90" dirty="0">
              <a:solidFill>
                <a:prstClr val="black"/>
              </a:solidFill>
              <a:cs typeface="+mn-ea"/>
              <a:sym typeface="+mn-lt"/>
            </a:endParaRPr>
          </a:p>
        </p:txBody>
      </p:sp>
      <p:sp>
        <p:nvSpPr>
          <p:cNvPr id="51" name="TextBox 26">
            <a:extLst>
              <a:ext uri="{FF2B5EF4-FFF2-40B4-BE49-F238E27FC236}">
                <a16:creationId xmlns:a16="http://schemas.microsoft.com/office/drawing/2014/main" id="{AE3846CE-4382-4DAC-9064-B07A7998685A}"/>
              </a:ext>
            </a:extLst>
          </p:cNvPr>
          <p:cNvSpPr txBox="1"/>
          <p:nvPr/>
        </p:nvSpPr>
        <p:spPr>
          <a:xfrm>
            <a:off x="990600" y="3181350"/>
            <a:ext cx="1624222" cy="300082"/>
          </a:xfrm>
          <a:prstGeom prst="rect">
            <a:avLst/>
          </a:prstGeom>
          <a:solidFill>
            <a:schemeClr val="accent2"/>
          </a:solidFill>
        </p:spPr>
        <p:txBody>
          <a:bodyPr wrap="square" rtlCol="0">
            <a:spAutoFit/>
          </a:bodyPr>
          <a:lstStyle/>
          <a:p>
            <a:pPr algn="ctr"/>
            <a:r>
              <a:rPr lang="zh-CN" altLang="en-US" sz="1350" b="1" dirty="0">
                <a:solidFill>
                  <a:schemeClr val="bg1"/>
                </a:solidFill>
                <a:cs typeface="+mn-ea"/>
                <a:sym typeface="+mn-lt"/>
              </a:rPr>
              <a:t>智能技术应用</a:t>
            </a:r>
          </a:p>
        </p:txBody>
      </p:sp>
      <p:sp>
        <p:nvSpPr>
          <p:cNvPr id="52" name="TextBox 27">
            <a:extLst>
              <a:ext uri="{FF2B5EF4-FFF2-40B4-BE49-F238E27FC236}">
                <a16:creationId xmlns:a16="http://schemas.microsoft.com/office/drawing/2014/main" id="{FE62F901-D401-4C77-AF44-7056BCB204D0}"/>
              </a:ext>
            </a:extLst>
          </p:cNvPr>
          <p:cNvSpPr txBox="1"/>
          <p:nvPr/>
        </p:nvSpPr>
        <p:spPr>
          <a:xfrm>
            <a:off x="934435" y="3517437"/>
            <a:ext cx="1573731" cy="507831"/>
          </a:xfrm>
          <a:prstGeom prst="rect">
            <a:avLst/>
          </a:prstGeom>
          <a:noFill/>
        </p:spPr>
        <p:txBody>
          <a:bodyPr wrap="square" rtlCol="0">
            <a:spAutoFit/>
          </a:bodyPr>
          <a:lstStyle/>
          <a:p>
            <a:pPr algn="ctr">
              <a:lnSpc>
                <a:spcPct val="150000"/>
              </a:lnSpc>
            </a:pPr>
            <a:r>
              <a:rPr lang="zh-CN" altLang="en-US" sz="900" spc="112" dirty="0">
                <a:solidFill>
                  <a:prstClr val="black"/>
                </a:solidFill>
                <a:cs typeface="+mn-ea"/>
                <a:sym typeface="+mn-lt"/>
              </a:rPr>
              <a:t>国际规则和关键资源的竞争将会越来越激烈</a:t>
            </a:r>
            <a:endParaRPr lang="en-US" sz="900" spc="112" dirty="0">
              <a:solidFill>
                <a:prstClr val="black"/>
              </a:solidFill>
              <a:cs typeface="+mn-ea"/>
              <a:sym typeface="+mn-lt"/>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9315" y="1840126"/>
            <a:ext cx="3172023" cy="2114550"/>
          </a:xfrm>
          <a:prstGeom prst="rect">
            <a:avLst/>
          </a:prstGeom>
        </p:spPr>
      </p:pic>
    </p:spTree>
    <p:extLst>
      <p:ext uri="{BB962C8B-B14F-4D97-AF65-F5344CB8AC3E}">
        <p14:creationId xmlns:p14="http://schemas.microsoft.com/office/powerpoint/2010/main" val="2984425425"/>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ppt_w</p:attrName>
                                        </p:attrNameLst>
                                      </p:cBhvr>
                                      <p:tavLst>
                                        <p:tav tm="0">
                                          <p:val>
                                            <p:fltVal val="0"/>
                                          </p:val>
                                        </p:tav>
                                        <p:tav tm="100000">
                                          <p:val>
                                            <p:strVal val="#ppt_w"/>
                                          </p:val>
                                        </p:tav>
                                      </p:tavLst>
                                    </p:anim>
                                    <p:anim calcmode="lin" valueType="num">
                                      <p:cBhvr>
                                        <p:cTn id="8" dur="500" fill="hold"/>
                                        <p:tgtEl>
                                          <p:spTgt spid="47"/>
                                        </p:tgtEl>
                                        <p:attrNameLst>
                                          <p:attrName>ppt_h</p:attrName>
                                        </p:attrNameLst>
                                      </p:cBhvr>
                                      <p:tavLst>
                                        <p:tav tm="0">
                                          <p:val>
                                            <p:fltVal val="0"/>
                                          </p:val>
                                        </p:tav>
                                        <p:tav tm="100000">
                                          <p:val>
                                            <p:strVal val="#ppt_h"/>
                                          </p:val>
                                        </p:tav>
                                      </p:tavLst>
                                    </p:anim>
                                    <p:animEffect transition="in" filter="fade">
                                      <p:cBhvr>
                                        <p:cTn id="9" dur="500"/>
                                        <p:tgtEl>
                                          <p:spTgt spid="4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p:cTn id="12" dur="500" fill="hold"/>
                                        <p:tgtEl>
                                          <p:spTgt spid="48"/>
                                        </p:tgtEl>
                                        <p:attrNameLst>
                                          <p:attrName>ppt_w</p:attrName>
                                        </p:attrNameLst>
                                      </p:cBhvr>
                                      <p:tavLst>
                                        <p:tav tm="0">
                                          <p:val>
                                            <p:fltVal val="0"/>
                                          </p:val>
                                        </p:tav>
                                        <p:tav tm="100000">
                                          <p:val>
                                            <p:strVal val="#ppt_w"/>
                                          </p:val>
                                        </p:tav>
                                      </p:tavLst>
                                    </p:anim>
                                    <p:anim calcmode="lin" valueType="num">
                                      <p:cBhvr>
                                        <p:cTn id="13" dur="500" fill="hold"/>
                                        <p:tgtEl>
                                          <p:spTgt spid="48"/>
                                        </p:tgtEl>
                                        <p:attrNameLst>
                                          <p:attrName>ppt_h</p:attrName>
                                        </p:attrNameLst>
                                      </p:cBhvr>
                                      <p:tavLst>
                                        <p:tav tm="0">
                                          <p:val>
                                            <p:fltVal val="0"/>
                                          </p:val>
                                        </p:tav>
                                        <p:tav tm="100000">
                                          <p:val>
                                            <p:strVal val="#ppt_h"/>
                                          </p:val>
                                        </p:tav>
                                      </p:tavLst>
                                    </p:anim>
                                    <p:animEffect transition="in" filter="fade">
                                      <p:cBhvr>
                                        <p:cTn id="14" dur="500"/>
                                        <p:tgtEl>
                                          <p:spTgt spid="4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p:cTn id="17" dur="500" fill="hold"/>
                                        <p:tgtEl>
                                          <p:spTgt spid="49"/>
                                        </p:tgtEl>
                                        <p:attrNameLst>
                                          <p:attrName>ppt_w</p:attrName>
                                        </p:attrNameLst>
                                      </p:cBhvr>
                                      <p:tavLst>
                                        <p:tav tm="0">
                                          <p:val>
                                            <p:fltVal val="0"/>
                                          </p:val>
                                        </p:tav>
                                        <p:tav tm="100000">
                                          <p:val>
                                            <p:strVal val="#ppt_w"/>
                                          </p:val>
                                        </p:tav>
                                      </p:tavLst>
                                    </p:anim>
                                    <p:anim calcmode="lin" valueType="num">
                                      <p:cBhvr>
                                        <p:cTn id="18" dur="500" fill="hold"/>
                                        <p:tgtEl>
                                          <p:spTgt spid="49"/>
                                        </p:tgtEl>
                                        <p:attrNameLst>
                                          <p:attrName>ppt_h</p:attrName>
                                        </p:attrNameLst>
                                      </p:cBhvr>
                                      <p:tavLst>
                                        <p:tav tm="0">
                                          <p:val>
                                            <p:fltVal val="0"/>
                                          </p:val>
                                        </p:tav>
                                        <p:tav tm="100000">
                                          <p:val>
                                            <p:strVal val="#ppt_h"/>
                                          </p:val>
                                        </p:tav>
                                      </p:tavLst>
                                    </p:anim>
                                    <p:animEffect transition="in" filter="fade">
                                      <p:cBhvr>
                                        <p:cTn id="19" dur="500"/>
                                        <p:tgtEl>
                                          <p:spTgt spid="4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50"/>
                                        </p:tgtEl>
                                        <p:attrNameLst>
                                          <p:attrName>style.visibility</p:attrName>
                                        </p:attrNameLst>
                                      </p:cBhvr>
                                      <p:to>
                                        <p:strVal val="visible"/>
                                      </p:to>
                                    </p:set>
                                    <p:anim calcmode="lin" valueType="num">
                                      <p:cBhvr>
                                        <p:cTn id="22" dur="500" fill="hold"/>
                                        <p:tgtEl>
                                          <p:spTgt spid="50"/>
                                        </p:tgtEl>
                                        <p:attrNameLst>
                                          <p:attrName>ppt_w</p:attrName>
                                        </p:attrNameLst>
                                      </p:cBhvr>
                                      <p:tavLst>
                                        <p:tav tm="0">
                                          <p:val>
                                            <p:fltVal val="0"/>
                                          </p:val>
                                        </p:tav>
                                        <p:tav tm="100000">
                                          <p:val>
                                            <p:strVal val="#ppt_w"/>
                                          </p:val>
                                        </p:tav>
                                      </p:tavLst>
                                    </p:anim>
                                    <p:anim calcmode="lin" valueType="num">
                                      <p:cBhvr>
                                        <p:cTn id="23" dur="500" fill="hold"/>
                                        <p:tgtEl>
                                          <p:spTgt spid="50"/>
                                        </p:tgtEl>
                                        <p:attrNameLst>
                                          <p:attrName>ppt_h</p:attrName>
                                        </p:attrNameLst>
                                      </p:cBhvr>
                                      <p:tavLst>
                                        <p:tav tm="0">
                                          <p:val>
                                            <p:fltVal val="0"/>
                                          </p:val>
                                        </p:tav>
                                        <p:tav tm="100000">
                                          <p:val>
                                            <p:strVal val="#ppt_h"/>
                                          </p:val>
                                        </p:tav>
                                      </p:tavLst>
                                    </p:anim>
                                    <p:animEffect transition="in" filter="fade">
                                      <p:cBhvr>
                                        <p:cTn id="24" dur="500"/>
                                        <p:tgtEl>
                                          <p:spTgt spid="5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p:cTn id="27" dur="500" fill="hold"/>
                                        <p:tgtEl>
                                          <p:spTgt spid="53"/>
                                        </p:tgtEl>
                                        <p:attrNameLst>
                                          <p:attrName>ppt_w</p:attrName>
                                        </p:attrNameLst>
                                      </p:cBhvr>
                                      <p:tavLst>
                                        <p:tav tm="0">
                                          <p:val>
                                            <p:fltVal val="0"/>
                                          </p:val>
                                        </p:tav>
                                        <p:tav tm="100000">
                                          <p:val>
                                            <p:strVal val="#ppt_w"/>
                                          </p:val>
                                        </p:tav>
                                      </p:tavLst>
                                    </p:anim>
                                    <p:anim calcmode="lin" valueType="num">
                                      <p:cBhvr>
                                        <p:cTn id="28" dur="500" fill="hold"/>
                                        <p:tgtEl>
                                          <p:spTgt spid="53"/>
                                        </p:tgtEl>
                                        <p:attrNameLst>
                                          <p:attrName>ppt_h</p:attrName>
                                        </p:attrNameLst>
                                      </p:cBhvr>
                                      <p:tavLst>
                                        <p:tav tm="0">
                                          <p:val>
                                            <p:fltVal val="0"/>
                                          </p:val>
                                        </p:tav>
                                        <p:tav tm="100000">
                                          <p:val>
                                            <p:strVal val="#ppt_h"/>
                                          </p:val>
                                        </p:tav>
                                      </p:tavLst>
                                    </p:anim>
                                    <p:animEffect transition="in" filter="fade">
                                      <p:cBhvr>
                                        <p:cTn id="29" dur="500"/>
                                        <p:tgtEl>
                                          <p:spTgt spid="5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54"/>
                                        </p:tgtEl>
                                        <p:attrNameLst>
                                          <p:attrName>style.visibility</p:attrName>
                                        </p:attrNameLst>
                                      </p:cBhvr>
                                      <p:to>
                                        <p:strVal val="visible"/>
                                      </p:to>
                                    </p:set>
                                    <p:anim calcmode="lin" valueType="num">
                                      <p:cBhvr>
                                        <p:cTn id="32" dur="500" fill="hold"/>
                                        <p:tgtEl>
                                          <p:spTgt spid="54"/>
                                        </p:tgtEl>
                                        <p:attrNameLst>
                                          <p:attrName>ppt_w</p:attrName>
                                        </p:attrNameLst>
                                      </p:cBhvr>
                                      <p:tavLst>
                                        <p:tav tm="0">
                                          <p:val>
                                            <p:fltVal val="0"/>
                                          </p:val>
                                        </p:tav>
                                        <p:tav tm="100000">
                                          <p:val>
                                            <p:strVal val="#ppt_w"/>
                                          </p:val>
                                        </p:tav>
                                      </p:tavLst>
                                    </p:anim>
                                    <p:anim calcmode="lin" valueType="num">
                                      <p:cBhvr>
                                        <p:cTn id="33" dur="500" fill="hold"/>
                                        <p:tgtEl>
                                          <p:spTgt spid="54"/>
                                        </p:tgtEl>
                                        <p:attrNameLst>
                                          <p:attrName>ppt_h</p:attrName>
                                        </p:attrNameLst>
                                      </p:cBhvr>
                                      <p:tavLst>
                                        <p:tav tm="0">
                                          <p:val>
                                            <p:fltVal val="0"/>
                                          </p:val>
                                        </p:tav>
                                        <p:tav tm="100000">
                                          <p:val>
                                            <p:strVal val="#ppt_h"/>
                                          </p:val>
                                        </p:tav>
                                      </p:tavLst>
                                    </p:anim>
                                    <p:animEffect transition="in" filter="fade">
                                      <p:cBhvr>
                                        <p:cTn id="34" dur="500"/>
                                        <p:tgtEl>
                                          <p:spTgt spid="54"/>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p:cTn id="37" dur="500" fill="hold"/>
                                        <p:tgtEl>
                                          <p:spTgt spid="51"/>
                                        </p:tgtEl>
                                        <p:attrNameLst>
                                          <p:attrName>ppt_w</p:attrName>
                                        </p:attrNameLst>
                                      </p:cBhvr>
                                      <p:tavLst>
                                        <p:tav tm="0">
                                          <p:val>
                                            <p:fltVal val="0"/>
                                          </p:val>
                                        </p:tav>
                                        <p:tav tm="100000">
                                          <p:val>
                                            <p:strVal val="#ppt_w"/>
                                          </p:val>
                                        </p:tav>
                                      </p:tavLst>
                                    </p:anim>
                                    <p:anim calcmode="lin" valueType="num">
                                      <p:cBhvr>
                                        <p:cTn id="38" dur="500" fill="hold"/>
                                        <p:tgtEl>
                                          <p:spTgt spid="51"/>
                                        </p:tgtEl>
                                        <p:attrNameLst>
                                          <p:attrName>ppt_h</p:attrName>
                                        </p:attrNameLst>
                                      </p:cBhvr>
                                      <p:tavLst>
                                        <p:tav tm="0">
                                          <p:val>
                                            <p:fltVal val="0"/>
                                          </p:val>
                                        </p:tav>
                                        <p:tav tm="100000">
                                          <p:val>
                                            <p:strVal val="#ppt_h"/>
                                          </p:val>
                                        </p:tav>
                                      </p:tavLst>
                                    </p:anim>
                                    <p:animEffect transition="in" filter="fade">
                                      <p:cBhvr>
                                        <p:cTn id="39" dur="500"/>
                                        <p:tgtEl>
                                          <p:spTgt spid="51"/>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52"/>
                                        </p:tgtEl>
                                        <p:attrNameLst>
                                          <p:attrName>style.visibility</p:attrName>
                                        </p:attrNameLst>
                                      </p:cBhvr>
                                      <p:to>
                                        <p:strVal val="visible"/>
                                      </p:to>
                                    </p:set>
                                    <p:anim calcmode="lin" valueType="num">
                                      <p:cBhvr>
                                        <p:cTn id="42" dur="500" fill="hold"/>
                                        <p:tgtEl>
                                          <p:spTgt spid="52"/>
                                        </p:tgtEl>
                                        <p:attrNameLst>
                                          <p:attrName>ppt_w</p:attrName>
                                        </p:attrNameLst>
                                      </p:cBhvr>
                                      <p:tavLst>
                                        <p:tav tm="0">
                                          <p:val>
                                            <p:fltVal val="0"/>
                                          </p:val>
                                        </p:tav>
                                        <p:tav tm="100000">
                                          <p:val>
                                            <p:strVal val="#ppt_w"/>
                                          </p:val>
                                        </p:tav>
                                      </p:tavLst>
                                    </p:anim>
                                    <p:anim calcmode="lin" valueType="num">
                                      <p:cBhvr>
                                        <p:cTn id="43" dur="500" fill="hold"/>
                                        <p:tgtEl>
                                          <p:spTgt spid="52"/>
                                        </p:tgtEl>
                                        <p:attrNameLst>
                                          <p:attrName>ppt_h</p:attrName>
                                        </p:attrNameLst>
                                      </p:cBhvr>
                                      <p:tavLst>
                                        <p:tav tm="0">
                                          <p:val>
                                            <p:fltVal val="0"/>
                                          </p:val>
                                        </p:tav>
                                        <p:tav tm="100000">
                                          <p:val>
                                            <p:strVal val="#ppt_h"/>
                                          </p:val>
                                        </p:tav>
                                      </p:tavLst>
                                    </p:anim>
                                    <p:animEffect transition="in" filter="fade">
                                      <p:cBhvr>
                                        <p:cTn id="44" dur="500"/>
                                        <p:tgtEl>
                                          <p:spTgt spid="52"/>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additive="base">
                                        <p:cTn id="49" dur="500" fill="hold"/>
                                        <p:tgtEl>
                                          <p:spTgt spid="2"/>
                                        </p:tgtEl>
                                        <p:attrNameLst>
                                          <p:attrName>ppt_x</p:attrName>
                                        </p:attrNameLst>
                                      </p:cBhvr>
                                      <p:tavLst>
                                        <p:tav tm="0">
                                          <p:val>
                                            <p:strVal val="#ppt_x"/>
                                          </p:val>
                                        </p:tav>
                                        <p:tav tm="100000">
                                          <p:val>
                                            <p:strVal val="#ppt_x"/>
                                          </p:val>
                                        </p:tav>
                                      </p:tavLst>
                                    </p:anim>
                                    <p:anim calcmode="lin" valueType="num">
                                      <p:cBhvr additive="base">
                                        <p:cTn id="5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p:bldP spid="49" grpId="0" animBg="1"/>
      <p:bldP spid="50" grpId="0"/>
      <p:bldP spid="53" grpId="0" animBg="1"/>
      <p:bldP spid="54" grpId="0"/>
      <p:bldP spid="51" grpId="0" animBg="1"/>
      <p:bldP spid="5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13">
            <a:extLst>
              <a:ext uri="{FF2B5EF4-FFF2-40B4-BE49-F238E27FC236}">
                <a16:creationId xmlns:a16="http://schemas.microsoft.com/office/drawing/2014/main" id="{498D9BCD-6186-4A45-AE18-FF046C438A0A}"/>
              </a:ext>
            </a:extLst>
          </p:cNvPr>
          <p:cNvSpPr txBox="1"/>
          <p:nvPr/>
        </p:nvSpPr>
        <p:spPr>
          <a:xfrm>
            <a:off x="1823895" y="1800350"/>
            <a:ext cx="1452705" cy="276101"/>
          </a:xfrm>
          <a:prstGeom prst="rect">
            <a:avLst/>
          </a:prstGeom>
          <a:noFill/>
        </p:spPr>
        <p:txBody>
          <a:bodyPr wrap="none" rtlCol="0">
            <a:spAutoFit/>
          </a:bodyPr>
          <a:lstStyle/>
          <a:p>
            <a:pPr algn="ctr"/>
            <a:r>
              <a:rPr lang="zh-CN" altLang="en-US" sz="1194" b="1" spc="448" dirty="0">
                <a:solidFill>
                  <a:srgbClr val="404040"/>
                </a:solidFill>
                <a:cs typeface="+mn-ea"/>
                <a:sym typeface="+mn-lt"/>
              </a:rPr>
              <a:t>提升安全意识</a:t>
            </a:r>
          </a:p>
        </p:txBody>
      </p:sp>
      <p:sp>
        <p:nvSpPr>
          <p:cNvPr id="48" name="TextBox 14">
            <a:extLst>
              <a:ext uri="{FF2B5EF4-FFF2-40B4-BE49-F238E27FC236}">
                <a16:creationId xmlns:a16="http://schemas.microsoft.com/office/drawing/2014/main" id="{1936ABEE-7977-41CC-BC79-24A3AE214235}"/>
              </a:ext>
            </a:extLst>
          </p:cNvPr>
          <p:cNvSpPr txBox="1"/>
          <p:nvPr/>
        </p:nvSpPr>
        <p:spPr>
          <a:xfrm>
            <a:off x="1932341" y="2077220"/>
            <a:ext cx="1235806" cy="367537"/>
          </a:xfrm>
          <a:prstGeom prst="rect">
            <a:avLst/>
          </a:prstGeom>
          <a:noFill/>
        </p:spPr>
        <p:txBody>
          <a:bodyPr wrap="square" rtlCol="0">
            <a:spAutoFit/>
          </a:bodyPr>
          <a:lstStyle/>
          <a:p>
            <a:pPr algn="ctr"/>
            <a:r>
              <a:rPr lang="zh-CN" altLang="en-US" sz="894" spc="112" dirty="0">
                <a:solidFill>
                  <a:prstClr val="black"/>
                </a:solidFill>
                <a:cs typeface="+mn-ea"/>
                <a:sym typeface="+mn-lt"/>
              </a:rPr>
              <a:t>建议与标题相关并符合整体语言风格</a:t>
            </a:r>
            <a:endParaRPr lang="en-US" sz="894" spc="112" dirty="0">
              <a:solidFill>
                <a:prstClr val="black"/>
              </a:solidFill>
              <a:cs typeface="+mn-ea"/>
              <a:sym typeface="+mn-lt"/>
            </a:endParaRPr>
          </a:p>
        </p:txBody>
      </p:sp>
      <p:sp>
        <p:nvSpPr>
          <p:cNvPr id="49" name="TextBox 22">
            <a:extLst>
              <a:ext uri="{FF2B5EF4-FFF2-40B4-BE49-F238E27FC236}">
                <a16:creationId xmlns:a16="http://schemas.microsoft.com/office/drawing/2014/main" id="{E8D605FB-A150-430F-A91F-9AD4DE6E674D}"/>
              </a:ext>
            </a:extLst>
          </p:cNvPr>
          <p:cNvSpPr txBox="1"/>
          <p:nvPr/>
        </p:nvSpPr>
        <p:spPr>
          <a:xfrm>
            <a:off x="1823895" y="3152980"/>
            <a:ext cx="1452705" cy="276101"/>
          </a:xfrm>
          <a:prstGeom prst="rect">
            <a:avLst/>
          </a:prstGeom>
          <a:noFill/>
        </p:spPr>
        <p:txBody>
          <a:bodyPr wrap="none" rtlCol="0">
            <a:spAutoFit/>
          </a:bodyPr>
          <a:lstStyle/>
          <a:p>
            <a:pPr algn="ctr"/>
            <a:r>
              <a:rPr lang="zh-CN" altLang="en-US" sz="1194" b="1" spc="448" dirty="0">
                <a:solidFill>
                  <a:srgbClr val="404040"/>
                </a:solidFill>
                <a:cs typeface="+mn-ea"/>
                <a:sym typeface="+mn-lt"/>
              </a:rPr>
              <a:t>完善管理制度</a:t>
            </a:r>
          </a:p>
        </p:txBody>
      </p:sp>
      <p:sp>
        <p:nvSpPr>
          <p:cNvPr id="50" name="TextBox 23">
            <a:extLst>
              <a:ext uri="{FF2B5EF4-FFF2-40B4-BE49-F238E27FC236}">
                <a16:creationId xmlns:a16="http://schemas.microsoft.com/office/drawing/2014/main" id="{B52EA38D-CEE4-4CF7-AD57-C62EA920E933}"/>
              </a:ext>
            </a:extLst>
          </p:cNvPr>
          <p:cNvSpPr txBox="1"/>
          <p:nvPr/>
        </p:nvSpPr>
        <p:spPr>
          <a:xfrm>
            <a:off x="1932341" y="3429850"/>
            <a:ext cx="1235806" cy="367537"/>
          </a:xfrm>
          <a:prstGeom prst="rect">
            <a:avLst/>
          </a:prstGeom>
          <a:noFill/>
        </p:spPr>
        <p:txBody>
          <a:bodyPr wrap="square" rtlCol="0">
            <a:spAutoFit/>
          </a:bodyPr>
          <a:lstStyle/>
          <a:p>
            <a:pPr algn="ctr"/>
            <a:r>
              <a:rPr lang="zh-CN" altLang="en-US" sz="894" spc="112" dirty="0">
                <a:solidFill>
                  <a:prstClr val="black"/>
                </a:solidFill>
                <a:cs typeface="+mn-ea"/>
                <a:sym typeface="+mn-lt"/>
              </a:rPr>
              <a:t>建议与标题相关并符合整体语言风格</a:t>
            </a:r>
            <a:endParaRPr lang="en-US" sz="894" spc="112" dirty="0">
              <a:solidFill>
                <a:prstClr val="black"/>
              </a:solidFill>
              <a:cs typeface="+mn-ea"/>
              <a:sym typeface="+mn-lt"/>
            </a:endParaRPr>
          </a:p>
        </p:txBody>
      </p:sp>
      <p:sp>
        <p:nvSpPr>
          <p:cNvPr id="2" name="矩形 1"/>
          <p:cNvSpPr/>
          <p:nvPr/>
        </p:nvSpPr>
        <p:spPr>
          <a:xfrm>
            <a:off x="914400" y="1504951"/>
            <a:ext cx="3352800" cy="1143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914400" y="2943350"/>
            <a:ext cx="3352800" cy="1143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504950"/>
            <a:ext cx="3626144" cy="2581399"/>
          </a:xfrm>
          <a:prstGeom prst="rect">
            <a:avLst/>
          </a:prstGeom>
        </p:spPr>
      </p:pic>
    </p:spTree>
    <p:extLst>
      <p:ext uri="{BB962C8B-B14F-4D97-AF65-F5344CB8AC3E}">
        <p14:creationId xmlns:p14="http://schemas.microsoft.com/office/powerpoint/2010/main" val="2267462612"/>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ppt_w</p:attrName>
                                        </p:attrNameLst>
                                      </p:cBhvr>
                                      <p:tavLst>
                                        <p:tav tm="0">
                                          <p:val>
                                            <p:fltVal val="0"/>
                                          </p:val>
                                        </p:tav>
                                        <p:tav tm="100000">
                                          <p:val>
                                            <p:strVal val="#ppt_w"/>
                                          </p:val>
                                        </p:tav>
                                      </p:tavLst>
                                    </p:anim>
                                    <p:anim calcmode="lin" valueType="num">
                                      <p:cBhvr>
                                        <p:cTn id="8" dur="500" fill="hold"/>
                                        <p:tgtEl>
                                          <p:spTgt spid="47"/>
                                        </p:tgtEl>
                                        <p:attrNameLst>
                                          <p:attrName>ppt_h</p:attrName>
                                        </p:attrNameLst>
                                      </p:cBhvr>
                                      <p:tavLst>
                                        <p:tav tm="0">
                                          <p:val>
                                            <p:fltVal val="0"/>
                                          </p:val>
                                        </p:tav>
                                        <p:tav tm="100000">
                                          <p:val>
                                            <p:strVal val="#ppt_h"/>
                                          </p:val>
                                        </p:tav>
                                      </p:tavLst>
                                    </p:anim>
                                    <p:animEffect transition="in" filter="fade">
                                      <p:cBhvr>
                                        <p:cTn id="9" dur="500"/>
                                        <p:tgtEl>
                                          <p:spTgt spid="4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p:cTn id="12" dur="500" fill="hold"/>
                                        <p:tgtEl>
                                          <p:spTgt spid="48"/>
                                        </p:tgtEl>
                                        <p:attrNameLst>
                                          <p:attrName>ppt_w</p:attrName>
                                        </p:attrNameLst>
                                      </p:cBhvr>
                                      <p:tavLst>
                                        <p:tav tm="0">
                                          <p:val>
                                            <p:fltVal val="0"/>
                                          </p:val>
                                        </p:tav>
                                        <p:tav tm="100000">
                                          <p:val>
                                            <p:strVal val="#ppt_w"/>
                                          </p:val>
                                        </p:tav>
                                      </p:tavLst>
                                    </p:anim>
                                    <p:anim calcmode="lin" valueType="num">
                                      <p:cBhvr>
                                        <p:cTn id="13" dur="500" fill="hold"/>
                                        <p:tgtEl>
                                          <p:spTgt spid="48"/>
                                        </p:tgtEl>
                                        <p:attrNameLst>
                                          <p:attrName>ppt_h</p:attrName>
                                        </p:attrNameLst>
                                      </p:cBhvr>
                                      <p:tavLst>
                                        <p:tav tm="0">
                                          <p:val>
                                            <p:fltVal val="0"/>
                                          </p:val>
                                        </p:tav>
                                        <p:tav tm="100000">
                                          <p:val>
                                            <p:strVal val="#ppt_h"/>
                                          </p:val>
                                        </p:tav>
                                      </p:tavLst>
                                    </p:anim>
                                    <p:animEffect transition="in" filter="fade">
                                      <p:cBhvr>
                                        <p:cTn id="14" dur="500"/>
                                        <p:tgtEl>
                                          <p:spTgt spid="4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p:cTn id="17" dur="500" fill="hold"/>
                                        <p:tgtEl>
                                          <p:spTgt spid="49"/>
                                        </p:tgtEl>
                                        <p:attrNameLst>
                                          <p:attrName>ppt_w</p:attrName>
                                        </p:attrNameLst>
                                      </p:cBhvr>
                                      <p:tavLst>
                                        <p:tav tm="0">
                                          <p:val>
                                            <p:fltVal val="0"/>
                                          </p:val>
                                        </p:tav>
                                        <p:tav tm="100000">
                                          <p:val>
                                            <p:strVal val="#ppt_w"/>
                                          </p:val>
                                        </p:tav>
                                      </p:tavLst>
                                    </p:anim>
                                    <p:anim calcmode="lin" valueType="num">
                                      <p:cBhvr>
                                        <p:cTn id="18" dur="500" fill="hold"/>
                                        <p:tgtEl>
                                          <p:spTgt spid="49"/>
                                        </p:tgtEl>
                                        <p:attrNameLst>
                                          <p:attrName>ppt_h</p:attrName>
                                        </p:attrNameLst>
                                      </p:cBhvr>
                                      <p:tavLst>
                                        <p:tav tm="0">
                                          <p:val>
                                            <p:fltVal val="0"/>
                                          </p:val>
                                        </p:tav>
                                        <p:tav tm="100000">
                                          <p:val>
                                            <p:strVal val="#ppt_h"/>
                                          </p:val>
                                        </p:tav>
                                      </p:tavLst>
                                    </p:anim>
                                    <p:animEffect transition="in" filter="fade">
                                      <p:cBhvr>
                                        <p:cTn id="19" dur="500"/>
                                        <p:tgtEl>
                                          <p:spTgt spid="4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50"/>
                                        </p:tgtEl>
                                        <p:attrNameLst>
                                          <p:attrName>style.visibility</p:attrName>
                                        </p:attrNameLst>
                                      </p:cBhvr>
                                      <p:to>
                                        <p:strVal val="visible"/>
                                      </p:to>
                                    </p:set>
                                    <p:anim calcmode="lin" valueType="num">
                                      <p:cBhvr>
                                        <p:cTn id="22" dur="500" fill="hold"/>
                                        <p:tgtEl>
                                          <p:spTgt spid="50"/>
                                        </p:tgtEl>
                                        <p:attrNameLst>
                                          <p:attrName>ppt_w</p:attrName>
                                        </p:attrNameLst>
                                      </p:cBhvr>
                                      <p:tavLst>
                                        <p:tav tm="0">
                                          <p:val>
                                            <p:fltVal val="0"/>
                                          </p:val>
                                        </p:tav>
                                        <p:tav tm="100000">
                                          <p:val>
                                            <p:strVal val="#ppt_w"/>
                                          </p:val>
                                        </p:tav>
                                      </p:tavLst>
                                    </p:anim>
                                    <p:anim calcmode="lin" valueType="num">
                                      <p:cBhvr>
                                        <p:cTn id="23" dur="500" fill="hold"/>
                                        <p:tgtEl>
                                          <p:spTgt spid="50"/>
                                        </p:tgtEl>
                                        <p:attrNameLst>
                                          <p:attrName>ppt_h</p:attrName>
                                        </p:attrNameLst>
                                      </p:cBhvr>
                                      <p:tavLst>
                                        <p:tav tm="0">
                                          <p:val>
                                            <p:fltVal val="0"/>
                                          </p:val>
                                        </p:tav>
                                        <p:tav tm="100000">
                                          <p:val>
                                            <p:strVal val="#ppt_h"/>
                                          </p:val>
                                        </p:tav>
                                      </p:tavLst>
                                    </p:anim>
                                    <p:animEffect transition="in" filter="fade">
                                      <p:cBhvr>
                                        <p:cTn id="24" dur="500"/>
                                        <p:tgtEl>
                                          <p:spTgt spid="5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ppt_x"/>
                                          </p:val>
                                        </p:tav>
                                        <p:tav tm="100000">
                                          <p:val>
                                            <p:strVal val="#ppt_x"/>
                                          </p:val>
                                        </p:tav>
                                      </p:tavLst>
                                    </p:anim>
                                    <p:anim calcmode="lin" valueType="num">
                                      <p:cBhvr additive="base">
                                        <p:cTn id="4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p:bldP spid="49" grpId="0"/>
      <p:bldP spid="50" grpId="0"/>
      <p:bldP spid="2"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2804250" y="3784601"/>
            <a:ext cx="5125683" cy="1358900"/>
            <a:chOff x="2804250" y="3784601"/>
            <a:chExt cx="5125683" cy="1358900"/>
          </a:xfrm>
        </p:grpSpPr>
        <p:pic>
          <p:nvPicPr>
            <p:cNvPr id="23" name="图片 22"/>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b="19997"/>
            <a:stretch/>
          </p:blipFill>
          <p:spPr>
            <a:xfrm>
              <a:off x="6210445" y="3784601"/>
              <a:ext cx="1719488" cy="1358900"/>
            </a:xfrm>
            <a:prstGeom prst="rect">
              <a:avLst/>
            </a:prstGeom>
          </p:spPr>
        </p:pic>
        <p:cxnSp>
          <p:nvCxnSpPr>
            <p:cNvPr id="25" name="直接连接符 24"/>
            <p:cNvCxnSpPr/>
            <p:nvPr/>
          </p:nvCxnSpPr>
          <p:spPr>
            <a:xfrm>
              <a:off x="2804250" y="4070349"/>
              <a:ext cx="3530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 name="矩形 6">
            <a:extLst>
              <a:ext uri="{FF2B5EF4-FFF2-40B4-BE49-F238E27FC236}">
                <a16:creationId xmlns:a16="http://schemas.microsoft.com/office/drawing/2014/main" id="{05F04178-7DDA-4F21-94A9-5F83473A9582}"/>
              </a:ext>
            </a:extLst>
          </p:cNvPr>
          <p:cNvSpPr/>
          <p:nvPr/>
        </p:nvSpPr>
        <p:spPr>
          <a:xfrm>
            <a:off x="2364922" y="2543410"/>
            <a:ext cx="4506050" cy="1415772"/>
          </a:xfrm>
          <a:prstGeom prst="rect">
            <a:avLst/>
          </a:prstGeom>
          <a:noFill/>
        </p:spPr>
        <p:txBody>
          <a:bodyPr wrap="square">
            <a:spAutoFit/>
          </a:bodyPr>
          <a:lstStyle/>
          <a:p>
            <a:pPr algn="ctr">
              <a:spcBef>
                <a:spcPct val="0"/>
              </a:spcBef>
            </a:pPr>
            <a:r>
              <a:rPr lang="zh-CN" altLang="en-US" sz="4600" spc="300" dirty="0">
                <a:solidFill>
                  <a:schemeClr val="bg1"/>
                </a:solidFill>
                <a:latin typeface="阿里汉仪智能黑体" panose="00020600040101010101" pitchFamily="18" charset="-122"/>
                <a:ea typeface="阿里汉仪智能黑体" panose="00020600040101010101" pitchFamily="18" charset="-122"/>
                <a:cs typeface="+mn-ea"/>
                <a:sym typeface="+mn-lt"/>
              </a:rPr>
              <a:t>毕业论文答辩</a:t>
            </a:r>
            <a:endParaRPr lang="en-US" altLang="zh-CN" sz="4600" spc="300" dirty="0">
              <a:solidFill>
                <a:schemeClr val="bg1"/>
              </a:solidFill>
              <a:latin typeface="阿里汉仪智能黑体" panose="00020600040101010101" pitchFamily="18" charset="-122"/>
              <a:ea typeface="阿里汉仪智能黑体" panose="00020600040101010101" pitchFamily="18" charset="-122"/>
              <a:cs typeface="+mn-ea"/>
              <a:sym typeface="+mn-lt"/>
            </a:endParaRPr>
          </a:p>
          <a:p>
            <a:pPr algn="ctr">
              <a:spcBef>
                <a:spcPct val="0"/>
              </a:spcBef>
            </a:pPr>
            <a:r>
              <a:rPr lang="zh-CN" altLang="en-US" sz="4000" spc="300" dirty="0">
                <a:solidFill>
                  <a:schemeClr val="bg1"/>
                </a:solidFill>
                <a:latin typeface="阿里汉仪智能黑体" panose="00020600040101010101" pitchFamily="18" charset="-122"/>
                <a:ea typeface="阿里汉仪智能黑体" panose="00020600040101010101" pitchFamily="18" charset="-122"/>
                <a:cs typeface="+mn-ea"/>
                <a:sym typeface="+mn-lt"/>
              </a:rPr>
              <a:t>计算机信息安全</a:t>
            </a:r>
          </a:p>
        </p:txBody>
      </p:sp>
      <p:grpSp>
        <p:nvGrpSpPr>
          <p:cNvPr id="9" name="组合 8">
            <a:extLst>
              <a:ext uri="{FF2B5EF4-FFF2-40B4-BE49-F238E27FC236}">
                <a16:creationId xmlns:a16="http://schemas.microsoft.com/office/drawing/2014/main" id="{0EE43677-D6CA-4741-97E3-A3CF63E631C8}"/>
              </a:ext>
            </a:extLst>
          </p:cNvPr>
          <p:cNvGrpSpPr/>
          <p:nvPr/>
        </p:nvGrpSpPr>
        <p:grpSpPr>
          <a:xfrm>
            <a:off x="3200400" y="4276455"/>
            <a:ext cx="2838660" cy="295583"/>
            <a:chOff x="3210763" y="4439267"/>
            <a:chExt cx="3148014" cy="394110"/>
          </a:xfrm>
        </p:grpSpPr>
        <p:sp>
          <p:nvSpPr>
            <p:cNvPr id="10" name="矩形 9">
              <a:extLst>
                <a:ext uri="{FF2B5EF4-FFF2-40B4-BE49-F238E27FC236}">
                  <a16:creationId xmlns:a16="http://schemas.microsoft.com/office/drawing/2014/main" id="{552E75E0-C1FC-418C-915F-15800E4676FA}"/>
                </a:ext>
              </a:extLst>
            </p:cNvPr>
            <p:cNvSpPr/>
            <p:nvPr/>
          </p:nvSpPr>
          <p:spPr>
            <a:xfrm>
              <a:off x="3210763" y="4439267"/>
              <a:ext cx="1531755" cy="39411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spc="600" dirty="0">
                  <a:solidFill>
                    <a:schemeClr val="bg1"/>
                  </a:solidFill>
                  <a:cs typeface="+mn-ea"/>
                  <a:sym typeface="+mn-lt"/>
                </a:rPr>
                <a:t>演示完毕</a:t>
              </a:r>
            </a:p>
          </p:txBody>
        </p:sp>
        <p:sp>
          <p:nvSpPr>
            <p:cNvPr id="11" name="矩形 10">
              <a:extLst>
                <a:ext uri="{FF2B5EF4-FFF2-40B4-BE49-F238E27FC236}">
                  <a16:creationId xmlns:a16="http://schemas.microsoft.com/office/drawing/2014/main" id="{9A0610F5-49B4-4078-8EFE-51B8CFEA74A1}"/>
                </a:ext>
              </a:extLst>
            </p:cNvPr>
            <p:cNvSpPr/>
            <p:nvPr/>
          </p:nvSpPr>
          <p:spPr>
            <a:xfrm>
              <a:off x="4742518" y="4439267"/>
              <a:ext cx="1616259" cy="394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spc="600" dirty="0">
                  <a:solidFill>
                    <a:schemeClr val="accent1"/>
                  </a:solidFill>
                  <a:cs typeface="+mn-ea"/>
                  <a:sym typeface="+mn-lt"/>
                </a:rPr>
                <a:t>感谢观看</a:t>
              </a:r>
              <a:endParaRPr lang="en-US" altLang="zh-CN" sz="1200" b="1" spc="600" dirty="0">
                <a:solidFill>
                  <a:schemeClr val="accent1"/>
                </a:solidFill>
                <a:cs typeface="+mn-ea"/>
                <a:sym typeface="+mn-lt"/>
              </a:endParaRPr>
            </a:p>
          </p:txBody>
        </p:sp>
      </p:grpSp>
      <p:pic>
        <p:nvPicPr>
          <p:cNvPr id="4" name="图片 3"/>
          <p:cNvPicPr>
            <a:picLocks noChangeAspect="1"/>
          </p:cNvPicPr>
          <p:nvPr/>
        </p:nvPicPr>
        <p:blipFill rotWithShape="1">
          <a:blip r:embed="rId5"/>
          <a:srcRect l="46191" t="36727" r="21984" b="17640"/>
          <a:stretch/>
        </p:blipFill>
        <p:spPr>
          <a:xfrm rot="5400000">
            <a:off x="6958551" y="2041408"/>
            <a:ext cx="769668" cy="1486098"/>
          </a:xfrm>
          <a:prstGeom prst="rect">
            <a:avLst/>
          </a:prstGeom>
        </p:spPr>
      </p:pic>
      <p:pic>
        <p:nvPicPr>
          <p:cNvPr id="5" name="图片 4"/>
          <p:cNvPicPr>
            <a:picLocks noChangeAspect="1"/>
          </p:cNvPicPr>
          <p:nvPr/>
        </p:nvPicPr>
        <p:blipFill>
          <a:blip r:embed="rId6"/>
          <a:stretch>
            <a:fillRect/>
          </a:stretch>
        </p:blipFill>
        <p:spPr>
          <a:xfrm>
            <a:off x="6400800" y="621802"/>
            <a:ext cx="2237081" cy="1533826"/>
          </a:xfrm>
          <a:prstGeom prst="rect">
            <a:avLst/>
          </a:prstGeom>
        </p:spPr>
      </p:pic>
      <p:pic>
        <p:nvPicPr>
          <p:cNvPr id="6" name="图片 5"/>
          <p:cNvPicPr>
            <a:picLocks noChangeAspect="1"/>
          </p:cNvPicPr>
          <p:nvPr/>
        </p:nvPicPr>
        <p:blipFill>
          <a:blip r:embed="rId7"/>
          <a:stretch>
            <a:fillRect/>
          </a:stretch>
        </p:blipFill>
        <p:spPr>
          <a:xfrm>
            <a:off x="3019759" y="117036"/>
            <a:ext cx="3228641" cy="2607114"/>
          </a:xfrm>
          <a:prstGeom prst="rect">
            <a:avLst/>
          </a:prstGeom>
        </p:spPr>
      </p:pic>
      <p:pic>
        <p:nvPicPr>
          <p:cNvPr id="16" name="图片 15"/>
          <p:cNvPicPr>
            <a:picLocks noChangeAspect="1"/>
          </p:cNvPicPr>
          <p:nvPr/>
        </p:nvPicPr>
        <p:blipFill rotWithShape="1">
          <a:blip r:embed="rId8"/>
          <a:srcRect l="44647" b="48022"/>
          <a:stretch/>
        </p:blipFill>
        <p:spPr>
          <a:xfrm rot="166831" flipH="1">
            <a:off x="226988" y="2983710"/>
            <a:ext cx="1720001" cy="1457546"/>
          </a:xfrm>
          <a:prstGeom prst="rect">
            <a:avLst/>
          </a:prstGeom>
        </p:spPr>
      </p:pic>
      <p:pic>
        <p:nvPicPr>
          <p:cNvPr id="17" name="图片 16"/>
          <p:cNvPicPr>
            <a:picLocks noChangeAspect="1"/>
          </p:cNvPicPr>
          <p:nvPr/>
        </p:nvPicPr>
        <p:blipFill>
          <a:blip r:embed="rId9"/>
          <a:stretch>
            <a:fillRect/>
          </a:stretch>
        </p:blipFill>
        <p:spPr>
          <a:xfrm flipV="1">
            <a:off x="228600" y="501946"/>
            <a:ext cx="2261812" cy="2450804"/>
          </a:xfrm>
          <a:prstGeom prst="rect">
            <a:avLst/>
          </a:prstGeom>
        </p:spPr>
      </p:pic>
      <p:pic>
        <p:nvPicPr>
          <p:cNvPr id="18" name="图片 17"/>
          <p:cNvPicPr>
            <a:picLocks noChangeAspect="1"/>
          </p:cNvPicPr>
          <p:nvPr/>
        </p:nvPicPr>
        <p:blipFill rotWithShape="1">
          <a:blip r:embed="rId5"/>
          <a:srcRect l="15475" t="5712" r="30716" b="63083"/>
          <a:stretch/>
        </p:blipFill>
        <p:spPr>
          <a:xfrm rot="5400000">
            <a:off x="7754105" y="3197849"/>
            <a:ext cx="1164941" cy="909711"/>
          </a:xfrm>
          <a:prstGeom prst="rect">
            <a:avLst/>
          </a:prstGeom>
        </p:spPr>
      </p:pic>
      <p:sp>
        <p:nvSpPr>
          <p:cNvPr id="22" name="矩形 21"/>
          <p:cNvSpPr/>
          <p:nvPr/>
        </p:nvSpPr>
        <p:spPr>
          <a:xfrm>
            <a:off x="4162759" y="1888724"/>
            <a:ext cx="838200" cy="321627"/>
          </a:xfrm>
          <a:prstGeom prst="rect">
            <a:avLst/>
          </a:prstGeom>
        </p:spPr>
        <p:txBody>
          <a:bodyPr wrap="square">
            <a:spAutoFit/>
          </a:bodyPr>
          <a:lstStyle/>
          <a:p>
            <a:r>
              <a:rPr lang="zh-CN" altLang="en-US" sz="800" dirty="0">
                <a:solidFill>
                  <a:schemeClr val="accent1"/>
                </a:solidFill>
                <a:latin typeface="+mn-ea"/>
              </a:rPr>
              <a:t>GRADUATION </a:t>
            </a:r>
            <a:endParaRPr lang="en-US" altLang="zh-CN" sz="800" dirty="0">
              <a:solidFill>
                <a:schemeClr val="accent1"/>
              </a:solidFill>
              <a:latin typeface="+mn-ea"/>
            </a:endParaRPr>
          </a:p>
          <a:p>
            <a:r>
              <a:rPr lang="zh-CN" altLang="en-US" sz="620" dirty="0">
                <a:solidFill>
                  <a:schemeClr val="accent1"/>
                </a:solidFill>
                <a:latin typeface="+mn-ea"/>
              </a:rPr>
              <a:t>THESIS DEFENSE</a:t>
            </a:r>
          </a:p>
        </p:txBody>
      </p:sp>
    </p:spTree>
    <p:extLst>
      <p:ext uri="{BB962C8B-B14F-4D97-AF65-F5344CB8AC3E}">
        <p14:creationId xmlns:p14="http://schemas.microsoft.com/office/powerpoint/2010/main" val="199492383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1+#ppt_w/2"/>
                                          </p:val>
                                        </p:tav>
                                        <p:tav tm="100000">
                                          <p:val>
                                            <p:strVal val="#ppt_x"/>
                                          </p:val>
                                        </p:tav>
                                      </p:tavLst>
                                    </p:anim>
                                    <p:anim calcmode="lin" valueType="num">
                                      <p:cBhvr additive="base">
                                        <p:cTn id="20" dur="500" fill="hold"/>
                                        <p:tgtEl>
                                          <p:spTgt spid="18"/>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anim calcmode="lin" valueType="num">
                                      <p:cBhvr>
                                        <p:cTn id="39" dur="1000" fill="hold"/>
                                        <p:tgtEl>
                                          <p:spTgt spid="7"/>
                                        </p:tgtEl>
                                        <p:attrNameLst>
                                          <p:attrName>ppt_x</p:attrName>
                                        </p:attrNameLst>
                                      </p:cBhvr>
                                      <p:tavLst>
                                        <p:tav tm="0">
                                          <p:val>
                                            <p:strVal val="#ppt_x"/>
                                          </p:val>
                                        </p:tav>
                                        <p:tav tm="100000">
                                          <p:val>
                                            <p:strVal val="#ppt_x"/>
                                          </p:val>
                                        </p:tav>
                                      </p:tavLst>
                                    </p:anim>
                                    <p:anim calcmode="lin" valueType="num">
                                      <p:cBhvr>
                                        <p:cTn id="4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500" fill="hold"/>
                                        <p:tgtEl>
                                          <p:spTgt spid="9"/>
                                        </p:tgtEl>
                                        <p:attrNameLst>
                                          <p:attrName>ppt_w</p:attrName>
                                        </p:attrNameLst>
                                      </p:cBhvr>
                                      <p:tavLst>
                                        <p:tav tm="0">
                                          <p:val>
                                            <p:fltVal val="0"/>
                                          </p:val>
                                        </p:tav>
                                        <p:tav tm="100000">
                                          <p:val>
                                            <p:strVal val="#ppt_w"/>
                                          </p:val>
                                        </p:tav>
                                      </p:tavLst>
                                    </p:anim>
                                    <p:anim calcmode="lin" valueType="num">
                                      <p:cBhvr>
                                        <p:cTn id="51" dur="500" fill="hold"/>
                                        <p:tgtEl>
                                          <p:spTgt spid="9"/>
                                        </p:tgtEl>
                                        <p:attrNameLst>
                                          <p:attrName>ppt_h</p:attrName>
                                        </p:attrNameLst>
                                      </p:cBhvr>
                                      <p:tavLst>
                                        <p:tav tm="0">
                                          <p:val>
                                            <p:fltVal val="0"/>
                                          </p:val>
                                        </p:tav>
                                        <p:tav tm="100000">
                                          <p:val>
                                            <p:strVal val="#ppt_h"/>
                                          </p:val>
                                        </p:tav>
                                      </p:tavLst>
                                    </p:anim>
                                    <p:animEffect transition="in" filter="fade">
                                      <p:cBhvr>
                                        <p:cTn id="5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46191" t="36727" r="21984" b="17640"/>
          <a:stretch/>
        </p:blipFill>
        <p:spPr>
          <a:xfrm>
            <a:off x="1604730" y="1847652"/>
            <a:ext cx="769668" cy="1486098"/>
          </a:xfrm>
          <a:prstGeom prst="rect">
            <a:avLst/>
          </a:prstGeom>
        </p:spPr>
      </p:pic>
      <p:pic>
        <p:nvPicPr>
          <p:cNvPr id="5" name="图片 4"/>
          <p:cNvPicPr>
            <a:picLocks noChangeAspect="1"/>
          </p:cNvPicPr>
          <p:nvPr/>
        </p:nvPicPr>
        <p:blipFill>
          <a:blip r:embed="rId4"/>
          <a:stretch>
            <a:fillRect/>
          </a:stretch>
        </p:blipFill>
        <p:spPr>
          <a:xfrm>
            <a:off x="484875" y="3348567"/>
            <a:ext cx="1630469" cy="1117910"/>
          </a:xfrm>
          <a:prstGeom prst="rect">
            <a:avLst/>
          </a:prstGeom>
        </p:spPr>
      </p:pic>
      <p:pic>
        <p:nvPicPr>
          <p:cNvPr id="16" name="图片 15"/>
          <p:cNvPicPr>
            <a:picLocks noChangeAspect="1"/>
          </p:cNvPicPr>
          <p:nvPr/>
        </p:nvPicPr>
        <p:blipFill rotWithShape="1">
          <a:blip r:embed="rId5"/>
          <a:srcRect l="1294" t="-1" b="7019"/>
          <a:stretch/>
        </p:blipFill>
        <p:spPr>
          <a:xfrm rot="5566831" flipH="1">
            <a:off x="298832" y="545698"/>
            <a:ext cx="2736880" cy="2326627"/>
          </a:xfrm>
          <a:prstGeom prst="rect">
            <a:avLst/>
          </a:prstGeom>
        </p:spPr>
      </p:pic>
      <p:pic>
        <p:nvPicPr>
          <p:cNvPr id="17" name="图片 16"/>
          <p:cNvPicPr>
            <a:picLocks noChangeAspect="1"/>
          </p:cNvPicPr>
          <p:nvPr/>
        </p:nvPicPr>
        <p:blipFill>
          <a:blip r:embed="rId6"/>
          <a:stretch>
            <a:fillRect/>
          </a:stretch>
        </p:blipFill>
        <p:spPr>
          <a:xfrm flipV="1">
            <a:off x="6705600" y="2253805"/>
            <a:ext cx="1981200" cy="2146745"/>
          </a:xfrm>
          <a:prstGeom prst="rect">
            <a:avLst/>
          </a:prstGeom>
        </p:spPr>
      </p:pic>
      <p:sp>
        <p:nvSpPr>
          <p:cNvPr id="19" name="矩形 18"/>
          <p:cNvSpPr/>
          <p:nvPr/>
        </p:nvSpPr>
        <p:spPr>
          <a:xfrm>
            <a:off x="7391400" y="1047750"/>
            <a:ext cx="815608" cy="1418828"/>
          </a:xfrm>
          <a:prstGeom prst="rect">
            <a:avLst/>
          </a:prstGeom>
        </p:spPr>
        <p:txBody>
          <a:bodyPr vert="eaVert" wrap="square" lIns="68580" tIns="34290" rIns="68580" bIns="34290">
            <a:spAutoFit/>
          </a:bodyPr>
          <a:lstStyle/>
          <a:p>
            <a:pPr defTabSz="685800">
              <a:defRPr/>
            </a:pPr>
            <a:r>
              <a:rPr lang="zh-CN" altLang="en-US" sz="4400" b="1" spc="225" dirty="0">
                <a:solidFill>
                  <a:schemeClr val="bg1"/>
                </a:solidFill>
                <a:latin typeface="+mj-ea"/>
                <a:ea typeface="+mj-ea"/>
                <a:cs typeface="+mn-ea"/>
                <a:sym typeface="+mn-lt"/>
              </a:rPr>
              <a:t>目录</a:t>
            </a:r>
            <a:endParaRPr sz="4400" b="1" spc="225" dirty="0">
              <a:solidFill>
                <a:schemeClr val="bg1"/>
              </a:solidFill>
              <a:latin typeface="+mj-ea"/>
              <a:ea typeface="+mj-ea"/>
              <a:cs typeface="+mn-ea"/>
              <a:sym typeface="+mn-lt"/>
            </a:endParaRPr>
          </a:p>
        </p:txBody>
      </p:sp>
      <p:grpSp>
        <p:nvGrpSpPr>
          <p:cNvPr id="20" name="组合 19"/>
          <p:cNvGrpSpPr/>
          <p:nvPr/>
        </p:nvGrpSpPr>
        <p:grpSpPr>
          <a:xfrm>
            <a:off x="2819400" y="1123950"/>
            <a:ext cx="3733800" cy="290952"/>
            <a:chOff x="3113365" y="1214277"/>
            <a:chExt cx="4449212" cy="290952"/>
          </a:xfrm>
        </p:grpSpPr>
        <p:sp>
          <p:nvSpPr>
            <p:cNvPr id="21" name="文本框 7"/>
            <p:cNvSpPr txBox="1"/>
            <p:nvPr/>
          </p:nvSpPr>
          <p:spPr>
            <a:xfrm>
              <a:off x="3113365" y="1220536"/>
              <a:ext cx="489752" cy="284693"/>
            </a:xfrm>
            <a:prstGeom prst="rect">
              <a:avLst/>
            </a:prstGeom>
            <a:solidFill>
              <a:schemeClr val="bg1"/>
            </a:solidFill>
            <a:ln>
              <a:noFill/>
            </a:ln>
          </p:spPr>
          <p:txBody>
            <a:bodyPr wrap="square" lIns="68580" tIns="34290" rIns="68580" bIns="34290" rtlCol="0">
              <a:spAutoFit/>
            </a:bodyPr>
            <a:lstStyle/>
            <a:p>
              <a:pPr algn="ctr" defTabSz="685800"/>
              <a:r>
                <a:rPr lang="en-US" altLang="zh-CN" sz="1400" dirty="0">
                  <a:solidFill>
                    <a:schemeClr val="accent1"/>
                  </a:solidFill>
                  <a:latin typeface="+mn-ea"/>
                  <a:cs typeface="+mn-ea"/>
                  <a:sym typeface="+mn-lt"/>
                </a:rPr>
                <a:t>01</a:t>
              </a:r>
            </a:p>
          </p:txBody>
        </p:sp>
        <p:sp>
          <p:nvSpPr>
            <p:cNvPr id="24" name="文本框 15"/>
            <p:cNvSpPr txBox="1"/>
            <p:nvPr/>
          </p:nvSpPr>
          <p:spPr>
            <a:xfrm>
              <a:off x="3679314" y="1214277"/>
              <a:ext cx="3883263" cy="284693"/>
            </a:xfrm>
            <a:prstGeom prst="rect">
              <a:avLst/>
            </a:prstGeom>
            <a:noFill/>
            <a:ln>
              <a:solidFill>
                <a:schemeClr val="bg1"/>
              </a:solidFill>
            </a:ln>
          </p:spPr>
          <p:txBody>
            <a:bodyPr wrap="square" lIns="68580" tIns="34290" rIns="68580" bIns="34290" rtlCol="0">
              <a:spAutoFit/>
            </a:bodyPr>
            <a:lstStyle/>
            <a:p>
              <a:pPr algn="ctr" defTabSz="685800"/>
              <a:r>
                <a:rPr lang="zh-CN" altLang="en-US" sz="1400" dirty="0">
                  <a:solidFill>
                    <a:schemeClr val="bg1"/>
                  </a:solidFill>
                  <a:latin typeface="+mn-ea"/>
                  <a:cs typeface="+mn-ea"/>
                  <a:sym typeface="+mn-lt"/>
                </a:rPr>
                <a:t>论文主要绪论</a:t>
              </a:r>
            </a:p>
          </p:txBody>
        </p:sp>
      </p:grpSp>
      <p:grpSp>
        <p:nvGrpSpPr>
          <p:cNvPr id="26" name="组合 25"/>
          <p:cNvGrpSpPr/>
          <p:nvPr/>
        </p:nvGrpSpPr>
        <p:grpSpPr>
          <a:xfrm>
            <a:off x="2819400" y="1972733"/>
            <a:ext cx="3733800" cy="290952"/>
            <a:chOff x="3113365" y="1214277"/>
            <a:chExt cx="4449212" cy="290952"/>
          </a:xfrm>
        </p:grpSpPr>
        <p:sp>
          <p:nvSpPr>
            <p:cNvPr id="27" name="文本框 7"/>
            <p:cNvSpPr txBox="1"/>
            <p:nvPr/>
          </p:nvSpPr>
          <p:spPr>
            <a:xfrm>
              <a:off x="3113365" y="1220536"/>
              <a:ext cx="489752" cy="284693"/>
            </a:xfrm>
            <a:prstGeom prst="rect">
              <a:avLst/>
            </a:prstGeom>
            <a:solidFill>
              <a:schemeClr val="bg1"/>
            </a:solidFill>
            <a:ln>
              <a:noFill/>
            </a:ln>
          </p:spPr>
          <p:txBody>
            <a:bodyPr wrap="square" lIns="68580" tIns="34290" rIns="68580" bIns="34290" rtlCol="0">
              <a:spAutoFit/>
            </a:bodyPr>
            <a:lstStyle/>
            <a:p>
              <a:pPr algn="ctr" defTabSz="685800"/>
              <a:r>
                <a:rPr lang="en-US" altLang="zh-CN" sz="1400" dirty="0">
                  <a:solidFill>
                    <a:schemeClr val="accent1"/>
                  </a:solidFill>
                  <a:latin typeface="+mn-ea"/>
                  <a:cs typeface="+mn-ea"/>
                  <a:sym typeface="+mn-lt"/>
                </a:rPr>
                <a:t>02</a:t>
              </a:r>
            </a:p>
          </p:txBody>
        </p:sp>
        <p:sp>
          <p:nvSpPr>
            <p:cNvPr id="28" name="文本框 15"/>
            <p:cNvSpPr txBox="1"/>
            <p:nvPr/>
          </p:nvSpPr>
          <p:spPr>
            <a:xfrm>
              <a:off x="3679314" y="1214277"/>
              <a:ext cx="3883263" cy="284693"/>
            </a:xfrm>
            <a:prstGeom prst="rect">
              <a:avLst/>
            </a:prstGeom>
            <a:noFill/>
            <a:ln>
              <a:solidFill>
                <a:schemeClr val="bg1"/>
              </a:solidFill>
            </a:ln>
          </p:spPr>
          <p:txBody>
            <a:bodyPr wrap="square" lIns="68580" tIns="34290" rIns="68580" bIns="34290" rtlCol="0">
              <a:spAutoFit/>
            </a:bodyPr>
            <a:lstStyle/>
            <a:p>
              <a:pPr algn="ctr" defTabSz="685800"/>
              <a:r>
                <a:rPr lang="zh-CN" altLang="en-US" sz="1400" dirty="0">
                  <a:solidFill>
                    <a:schemeClr val="bg1"/>
                  </a:solidFill>
                  <a:latin typeface="+mn-ea"/>
                  <a:cs typeface="+mn-ea"/>
                  <a:sym typeface="+mn-lt"/>
                </a:rPr>
                <a:t>信息安全现状</a:t>
              </a:r>
            </a:p>
          </p:txBody>
        </p:sp>
      </p:grpSp>
      <p:grpSp>
        <p:nvGrpSpPr>
          <p:cNvPr id="30" name="组合 29"/>
          <p:cNvGrpSpPr/>
          <p:nvPr/>
        </p:nvGrpSpPr>
        <p:grpSpPr>
          <a:xfrm>
            <a:off x="2819400" y="2821516"/>
            <a:ext cx="3733800" cy="290952"/>
            <a:chOff x="3113365" y="1214277"/>
            <a:chExt cx="4449212" cy="290952"/>
          </a:xfrm>
        </p:grpSpPr>
        <p:sp>
          <p:nvSpPr>
            <p:cNvPr id="31" name="文本框 7"/>
            <p:cNvSpPr txBox="1"/>
            <p:nvPr/>
          </p:nvSpPr>
          <p:spPr>
            <a:xfrm>
              <a:off x="3113365" y="1220536"/>
              <a:ext cx="489752" cy="284693"/>
            </a:xfrm>
            <a:prstGeom prst="rect">
              <a:avLst/>
            </a:prstGeom>
            <a:solidFill>
              <a:schemeClr val="bg1"/>
            </a:solidFill>
            <a:ln>
              <a:noFill/>
            </a:ln>
          </p:spPr>
          <p:txBody>
            <a:bodyPr wrap="square" lIns="68580" tIns="34290" rIns="68580" bIns="34290" rtlCol="0">
              <a:spAutoFit/>
            </a:bodyPr>
            <a:lstStyle/>
            <a:p>
              <a:pPr algn="ctr" defTabSz="685800"/>
              <a:r>
                <a:rPr lang="en-US" altLang="zh-CN" sz="1400" dirty="0">
                  <a:solidFill>
                    <a:schemeClr val="accent1"/>
                  </a:solidFill>
                  <a:latin typeface="+mn-ea"/>
                  <a:cs typeface="+mn-ea"/>
                  <a:sym typeface="+mn-lt"/>
                </a:rPr>
                <a:t>03</a:t>
              </a:r>
            </a:p>
          </p:txBody>
        </p:sp>
        <p:sp>
          <p:nvSpPr>
            <p:cNvPr id="32" name="文本框 15"/>
            <p:cNvSpPr txBox="1"/>
            <p:nvPr/>
          </p:nvSpPr>
          <p:spPr>
            <a:xfrm>
              <a:off x="3679314" y="1214277"/>
              <a:ext cx="3883263" cy="284693"/>
            </a:xfrm>
            <a:prstGeom prst="rect">
              <a:avLst/>
            </a:prstGeom>
            <a:noFill/>
            <a:ln>
              <a:solidFill>
                <a:schemeClr val="bg1"/>
              </a:solidFill>
            </a:ln>
          </p:spPr>
          <p:txBody>
            <a:bodyPr wrap="square" lIns="68580" tIns="34290" rIns="68580" bIns="34290" rtlCol="0">
              <a:spAutoFit/>
            </a:bodyPr>
            <a:lstStyle/>
            <a:p>
              <a:pPr algn="ctr" defTabSz="685800"/>
              <a:r>
                <a:rPr lang="zh-CN" altLang="en-US" sz="1400" dirty="0">
                  <a:solidFill>
                    <a:schemeClr val="bg1"/>
                  </a:solidFill>
                  <a:latin typeface="+mn-ea"/>
                  <a:cs typeface="+mn-ea"/>
                  <a:sym typeface="+mn-lt"/>
                </a:rPr>
                <a:t>安全技术分析</a:t>
              </a:r>
            </a:p>
          </p:txBody>
        </p:sp>
      </p:grpSp>
      <p:grpSp>
        <p:nvGrpSpPr>
          <p:cNvPr id="33" name="组合 32"/>
          <p:cNvGrpSpPr/>
          <p:nvPr/>
        </p:nvGrpSpPr>
        <p:grpSpPr>
          <a:xfrm>
            <a:off x="2819400" y="3670298"/>
            <a:ext cx="3733800" cy="290952"/>
            <a:chOff x="3113365" y="1214277"/>
            <a:chExt cx="4449212" cy="290952"/>
          </a:xfrm>
        </p:grpSpPr>
        <p:sp>
          <p:nvSpPr>
            <p:cNvPr id="34" name="文本框 7"/>
            <p:cNvSpPr txBox="1"/>
            <p:nvPr/>
          </p:nvSpPr>
          <p:spPr>
            <a:xfrm>
              <a:off x="3113365" y="1220536"/>
              <a:ext cx="489752" cy="284693"/>
            </a:xfrm>
            <a:prstGeom prst="rect">
              <a:avLst/>
            </a:prstGeom>
            <a:solidFill>
              <a:schemeClr val="bg1"/>
            </a:solidFill>
            <a:ln>
              <a:noFill/>
            </a:ln>
          </p:spPr>
          <p:txBody>
            <a:bodyPr wrap="square" lIns="68580" tIns="34290" rIns="68580" bIns="34290" rtlCol="0">
              <a:spAutoFit/>
            </a:bodyPr>
            <a:lstStyle/>
            <a:p>
              <a:pPr algn="ctr" defTabSz="685800"/>
              <a:r>
                <a:rPr lang="en-US" altLang="zh-CN" sz="1400" dirty="0">
                  <a:solidFill>
                    <a:schemeClr val="accent1"/>
                  </a:solidFill>
                  <a:latin typeface="+mn-ea"/>
                  <a:cs typeface="+mn-ea"/>
                  <a:sym typeface="+mn-lt"/>
                </a:rPr>
                <a:t>04</a:t>
              </a:r>
            </a:p>
          </p:txBody>
        </p:sp>
        <p:sp>
          <p:nvSpPr>
            <p:cNvPr id="35" name="文本框 15"/>
            <p:cNvSpPr txBox="1"/>
            <p:nvPr/>
          </p:nvSpPr>
          <p:spPr>
            <a:xfrm>
              <a:off x="3679314" y="1214277"/>
              <a:ext cx="3883263" cy="284693"/>
            </a:xfrm>
            <a:prstGeom prst="rect">
              <a:avLst/>
            </a:prstGeom>
            <a:noFill/>
            <a:ln>
              <a:solidFill>
                <a:schemeClr val="bg1"/>
              </a:solidFill>
            </a:ln>
          </p:spPr>
          <p:txBody>
            <a:bodyPr wrap="square" lIns="68580" tIns="34290" rIns="68580" bIns="34290" rtlCol="0">
              <a:spAutoFit/>
            </a:bodyPr>
            <a:lstStyle/>
            <a:p>
              <a:pPr algn="ctr" defTabSz="685800"/>
              <a:r>
                <a:rPr lang="zh-CN" altLang="en-US" sz="1400" dirty="0">
                  <a:solidFill>
                    <a:schemeClr val="bg1"/>
                  </a:solidFill>
                  <a:latin typeface="+mn-ea"/>
                  <a:cs typeface="+mn-ea"/>
                  <a:sym typeface="+mn-lt"/>
                </a:rPr>
                <a:t>发展趋势策略</a:t>
              </a:r>
            </a:p>
          </p:txBody>
        </p:sp>
      </p:grpSp>
    </p:spTree>
    <p:extLst>
      <p:ext uri="{BB962C8B-B14F-4D97-AF65-F5344CB8AC3E}">
        <p14:creationId xmlns:p14="http://schemas.microsoft.com/office/powerpoint/2010/main" val="3760601521"/>
      </p:ext>
    </p:extLst>
  </p:cSld>
  <p:clrMapOvr>
    <a:masterClrMapping/>
  </p:clrMapOvr>
  <mc:AlternateContent xmlns:mc="http://schemas.openxmlformats.org/markup-compatibility/2006" xmlns:p14="http://schemas.microsoft.com/office/powerpoint/2010/main">
    <mc:Choice Requires="p14">
      <p:transition spd="slow" p14:dur="1250" advTm="0">
        <p14:flip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1+#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500"/>
                                        <p:tgtEl>
                                          <p:spTgt spid="20"/>
                                        </p:tgtEl>
                                      </p:cBhvr>
                                    </p:animEffect>
                                  </p:childTnLst>
                                </p:cTn>
                              </p:par>
                              <p:par>
                                <p:cTn id="30" presetID="22" presetClass="entr" presetSubtype="8" fill="hold"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left)">
                                      <p:cBhvr>
                                        <p:cTn id="32" dur="500"/>
                                        <p:tgtEl>
                                          <p:spTgt spid="26"/>
                                        </p:tgtEl>
                                      </p:cBhvr>
                                    </p:animEffect>
                                  </p:childTnLst>
                                </p:cTn>
                              </p:par>
                              <p:par>
                                <p:cTn id="33" presetID="22" presetClass="entr" presetSubtype="8"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left)">
                                      <p:cBhvr>
                                        <p:cTn id="35" dur="500"/>
                                        <p:tgtEl>
                                          <p:spTgt spid="30"/>
                                        </p:tgtEl>
                                      </p:cBhvr>
                                    </p:animEffect>
                                  </p:childTnLst>
                                </p:cTn>
                              </p:par>
                              <p:par>
                                <p:cTn id="36" presetID="22" presetClass="entr" presetSubtype="8" fill="hold"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wipe(left)">
                                      <p:cBhvr>
                                        <p:cTn id="3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46191" t="36727" r="21984" b="17640"/>
          <a:stretch/>
        </p:blipFill>
        <p:spPr>
          <a:xfrm rot="5400000">
            <a:off x="2810550" y="3141999"/>
            <a:ext cx="769668" cy="1486098"/>
          </a:xfrm>
          <a:prstGeom prst="rect">
            <a:avLst/>
          </a:prstGeom>
        </p:spPr>
      </p:pic>
      <p:pic>
        <p:nvPicPr>
          <p:cNvPr id="16" name="图片 15"/>
          <p:cNvPicPr>
            <a:picLocks noChangeAspect="1"/>
          </p:cNvPicPr>
          <p:nvPr/>
        </p:nvPicPr>
        <p:blipFill rotWithShape="1">
          <a:blip r:embed="rId4"/>
          <a:srcRect l="44647" b="48022"/>
          <a:stretch/>
        </p:blipFill>
        <p:spPr>
          <a:xfrm rot="166831" flipH="1">
            <a:off x="3483947" y="697417"/>
            <a:ext cx="1290880" cy="1093905"/>
          </a:xfrm>
          <a:prstGeom prst="rect">
            <a:avLst/>
          </a:prstGeom>
        </p:spPr>
      </p:pic>
      <p:pic>
        <p:nvPicPr>
          <p:cNvPr id="17" name="图片 16"/>
          <p:cNvPicPr>
            <a:picLocks noChangeAspect="1"/>
          </p:cNvPicPr>
          <p:nvPr/>
        </p:nvPicPr>
        <p:blipFill>
          <a:blip r:embed="rId5"/>
          <a:stretch>
            <a:fillRect/>
          </a:stretch>
        </p:blipFill>
        <p:spPr>
          <a:xfrm rot="16200000" flipV="1">
            <a:off x="6333345" y="1039005"/>
            <a:ext cx="2033212" cy="2203103"/>
          </a:xfrm>
          <a:prstGeom prst="rect">
            <a:avLst/>
          </a:prstGeom>
        </p:spPr>
      </p:pic>
      <p:pic>
        <p:nvPicPr>
          <p:cNvPr id="18" name="图片 17"/>
          <p:cNvPicPr>
            <a:picLocks noChangeAspect="1"/>
          </p:cNvPicPr>
          <p:nvPr/>
        </p:nvPicPr>
        <p:blipFill rotWithShape="1">
          <a:blip r:embed="rId3"/>
          <a:srcRect l="15475" t="5712" r="30716" b="63083"/>
          <a:stretch/>
        </p:blipFill>
        <p:spPr>
          <a:xfrm rot="5400000">
            <a:off x="1167785" y="3591824"/>
            <a:ext cx="1164941" cy="909711"/>
          </a:xfrm>
          <a:prstGeom prst="rect">
            <a:avLst/>
          </a:prstGeom>
        </p:spPr>
      </p:pic>
      <p:sp>
        <p:nvSpPr>
          <p:cNvPr id="19" name="TextBox 48"/>
          <p:cNvSpPr txBox="1"/>
          <p:nvPr/>
        </p:nvSpPr>
        <p:spPr>
          <a:xfrm>
            <a:off x="1295400" y="1863864"/>
            <a:ext cx="4572000" cy="707886"/>
          </a:xfrm>
          <a:prstGeom prst="rect">
            <a:avLst/>
          </a:prstGeom>
          <a:noFill/>
        </p:spPr>
        <p:txBody>
          <a:bodyPr wrap="square" lIns="0" tIns="0" rIns="0" bIns="0" rtlCol="0">
            <a:spAutoFit/>
          </a:bodyPr>
          <a:lstStyle/>
          <a:p>
            <a:pPr algn="dist" defTabSz="685800"/>
            <a:r>
              <a:rPr lang="zh-CN" altLang="en-US" sz="4600" b="1" dirty="0">
                <a:solidFill>
                  <a:schemeClr val="bg1"/>
                </a:solidFill>
                <a:latin typeface="+mj-ea"/>
                <a:ea typeface="+mj-ea"/>
                <a:cs typeface="+mn-ea"/>
                <a:sym typeface="+mn-lt"/>
              </a:rPr>
              <a:t>论文主要绪论</a:t>
            </a:r>
          </a:p>
        </p:txBody>
      </p:sp>
      <p:sp>
        <p:nvSpPr>
          <p:cNvPr id="20" name="TextBox 48"/>
          <p:cNvSpPr txBox="1"/>
          <p:nvPr/>
        </p:nvSpPr>
        <p:spPr>
          <a:xfrm>
            <a:off x="1295400" y="1082176"/>
            <a:ext cx="2667000" cy="615553"/>
          </a:xfrm>
          <a:prstGeom prst="rect">
            <a:avLst/>
          </a:prstGeom>
          <a:noFill/>
        </p:spPr>
        <p:txBody>
          <a:bodyPr wrap="square" lIns="0" tIns="0" rIns="0" bIns="0" rtlCol="0">
            <a:spAutoFit/>
          </a:bodyPr>
          <a:lstStyle/>
          <a:p>
            <a:pPr defTabSz="685800"/>
            <a:r>
              <a:rPr lang="zh-CN" altLang="en-US" sz="4000" spc="600" dirty="0">
                <a:solidFill>
                  <a:schemeClr val="bg1"/>
                </a:solidFill>
                <a:latin typeface="+mn-ea"/>
                <a:cs typeface="+mn-ea"/>
                <a:sym typeface="+mn-lt"/>
              </a:rPr>
              <a:t>第一部分</a:t>
            </a:r>
            <a:endParaRPr lang="en-US" altLang="zh-CN" sz="4000" spc="600" dirty="0">
              <a:solidFill>
                <a:schemeClr val="bg1"/>
              </a:solidFill>
              <a:latin typeface="+mn-ea"/>
              <a:cs typeface="+mn-ea"/>
              <a:sym typeface="+mn-lt"/>
            </a:endParaRPr>
          </a:p>
        </p:txBody>
      </p:sp>
      <p:sp>
        <p:nvSpPr>
          <p:cNvPr id="21" name="矩形 20"/>
          <p:cNvSpPr/>
          <p:nvPr/>
        </p:nvSpPr>
        <p:spPr>
          <a:xfrm>
            <a:off x="1219201" y="2724150"/>
            <a:ext cx="4648199" cy="532453"/>
          </a:xfrm>
          <a:prstGeom prst="rect">
            <a:avLst/>
          </a:prstGeom>
        </p:spPr>
        <p:txBody>
          <a:bodyPr wrap="square">
            <a:spAutoFit/>
          </a:bodyPr>
          <a:lstStyle/>
          <a:p>
            <a:pPr>
              <a:lnSpc>
                <a:spcPct val="130000"/>
              </a:lnSpc>
            </a:pPr>
            <a:r>
              <a:rPr lang="en-US" altLang="zh-CN" sz="1100" dirty="0">
                <a:solidFill>
                  <a:schemeClr val="bg1"/>
                </a:solidFill>
                <a:latin typeface="+mn-ea"/>
              </a:rPr>
              <a:t>performance in workplace execution comes from careful execution workplace execution comes</a:t>
            </a:r>
            <a:endParaRPr lang="zh-CN" altLang="en-US" sz="1100" dirty="0">
              <a:solidFill>
                <a:schemeClr val="bg1"/>
              </a:solidFill>
              <a:latin typeface="+mn-ea"/>
            </a:endParaRPr>
          </a:p>
        </p:txBody>
      </p:sp>
      <p:pic>
        <p:nvPicPr>
          <p:cNvPr id="24" name="图片 23"/>
          <p:cNvPicPr>
            <a:picLocks noChangeAspect="1"/>
          </p:cNvPicPr>
          <p:nvPr/>
        </p:nvPicPr>
        <p:blipFill>
          <a:blip r:embed="rId6"/>
          <a:stretch>
            <a:fillRect/>
          </a:stretch>
        </p:blipFill>
        <p:spPr>
          <a:xfrm>
            <a:off x="6248400" y="2942924"/>
            <a:ext cx="2237081" cy="1533826"/>
          </a:xfrm>
          <a:prstGeom prst="rect">
            <a:avLst/>
          </a:prstGeom>
        </p:spPr>
      </p:pic>
    </p:spTree>
    <p:extLst>
      <p:ext uri="{BB962C8B-B14F-4D97-AF65-F5344CB8AC3E}">
        <p14:creationId xmlns:p14="http://schemas.microsoft.com/office/powerpoint/2010/main" val="1665655332"/>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1+#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par>
                                <p:cTn id="28" presetID="53" presetClass="entr" presetSubtype="16"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49D90701-B0EA-4AC1-AAD0-6499CFA12477}"/>
              </a:ext>
            </a:extLst>
          </p:cNvPr>
          <p:cNvSpPr/>
          <p:nvPr/>
        </p:nvSpPr>
        <p:spPr>
          <a:xfrm>
            <a:off x="1066800" y="1672592"/>
            <a:ext cx="1107996" cy="369332"/>
          </a:xfrm>
          <a:prstGeom prst="rect">
            <a:avLst/>
          </a:prstGeom>
        </p:spPr>
        <p:txBody>
          <a:bodyPr wrap="none">
            <a:spAutoFit/>
          </a:bodyPr>
          <a:lstStyle/>
          <a:p>
            <a:r>
              <a:rPr lang="zh-CN" altLang="en-US" dirty="0">
                <a:solidFill>
                  <a:prstClr val="black"/>
                </a:solidFill>
                <a:cs typeface="+mn-ea"/>
                <a:sym typeface="+mn-lt"/>
              </a:rPr>
              <a:t>论文摘要</a:t>
            </a:r>
          </a:p>
        </p:txBody>
      </p:sp>
      <p:sp>
        <p:nvSpPr>
          <p:cNvPr id="35" name="矩形 34">
            <a:extLst>
              <a:ext uri="{FF2B5EF4-FFF2-40B4-BE49-F238E27FC236}">
                <a16:creationId xmlns:a16="http://schemas.microsoft.com/office/drawing/2014/main" id="{4E598C17-C9B9-4366-9ED5-D7104894EDAD}"/>
              </a:ext>
            </a:extLst>
          </p:cNvPr>
          <p:cNvSpPr/>
          <p:nvPr/>
        </p:nvSpPr>
        <p:spPr>
          <a:xfrm>
            <a:off x="1123884" y="2033493"/>
            <a:ext cx="4157684" cy="1986057"/>
          </a:xfrm>
          <a:prstGeom prst="rect">
            <a:avLst/>
          </a:prstGeom>
        </p:spPr>
        <p:txBody>
          <a:bodyPr wrap="square">
            <a:spAutoFit/>
          </a:bodyPr>
          <a:lstStyle/>
          <a:p>
            <a:pPr>
              <a:lnSpc>
                <a:spcPct val="200000"/>
              </a:lnSpc>
              <a:buClr>
                <a:srgbClr val="E7E6E6">
                  <a:lumMod val="10000"/>
                </a:srgbClr>
              </a:buClr>
              <a:defRPr/>
            </a:pPr>
            <a:r>
              <a:rPr lang="zh-CN" altLang="en-US" sz="1050" dirty="0">
                <a:solidFill>
                  <a:prstClr val="black">
                    <a:lumMod val="85000"/>
                    <a:lumOff val="15000"/>
                  </a:prstClr>
                </a:solidFill>
                <a:cs typeface="+mn-ea"/>
                <a:sym typeface="+mn-lt"/>
              </a:rPr>
              <a:t>对于计算机安全来说，其主要涉及计算机的控制安全和信息安全两大方面。近年来，随着社会經济和计算机技术的不断发展，网络泄密事件也随之增多，这使得计算机安全问题日益凸显，成为大多数企业重点研究的难题。本文主要通过对制约计算机安全的相关因素进行系统分析，并概据实际情况探讨了维护计算机安全的有效对策，旨在为计算机安全的相关研究提侯部分依据。</a:t>
            </a: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0185" y="1945217"/>
            <a:ext cx="2942713" cy="2038350"/>
          </a:xfrm>
          <a:prstGeom prst="rect">
            <a:avLst/>
          </a:prstGeom>
        </p:spPr>
      </p:pic>
    </p:spTree>
    <p:extLst>
      <p:ext uri="{BB962C8B-B14F-4D97-AF65-F5344CB8AC3E}">
        <p14:creationId xmlns:p14="http://schemas.microsoft.com/office/powerpoint/2010/main" val="2322510155"/>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直接连接符 16">
            <a:extLst>
              <a:ext uri="{FF2B5EF4-FFF2-40B4-BE49-F238E27FC236}">
                <a16:creationId xmlns:a16="http://schemas.microsoft.com/office/drawing/2014/main" id="{C4A42B4D-CA3F-4100-A7E1-9A82D8C4FED2}"/>
              </a:ext>
            </a:extLst>
          </p:cNvPr>
          <p:cNvCxnSpPr/>
          <p:nvPr/>
        </p:nvCxnSpPr>
        <p:spPr>
          <a:xfrm>
            <a:off x="3143741" y="1828687"/>
            <a:ext cx="0" cy="971663"/>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79DB7A05-9D3B-414F-8A51-FE2A35544049}"/>
              </a:ext>
            </a:extLst>
          </p:cNvPr>
          <p:cNvCxnSpPr/>
          <p:nvPr/>
        </p:nvCxnSpPr>
        <p:spPr>
          <a:xfrm>
            <a:off x="6000261" y="1828687"/>
            <a:ext cx="0" cy="971663"/>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28" name="组合 27">
            <a:extLst>
              <a:ext uri="{FF2B5EF4-FFF2-40B4-BE49-F238E27FC236}">
                <a16:creationId xmlns:a16="http://schemas.microsoft.com/office/drawing/2014/main" id="{49B1A637-34B6-461B-8450-36E08957E116}"/>
              </a:ext>
            </a:extLst>
          </p:cNvPr>
          <p:cNvGrpSpPr/>
          <p:nvPr/>
        </p:nvGrpSpPr>
        <p:grpSpPr>
          <a:xfrm>
            <a:off x="6250895" y="1775785"/>
            <a:ext cx="2035790" cy="1024565"/>
            <a:chOff x="700066" y="5385444"/>
            <a:chExt cx="2483328" cy="1249800"/>
          </a:xfrm>
        </p:grpSpPr>
        <p:sp>
          <p:nvSpPr>
            <p:cNvPr id="29" name="14">
              <a:extLst>
                <a:ext uri="{FF2B5EF4-FFF2-40B4-BE49-F238E27FC236}">
                  <a16:creationId xmlns:a16="http://schemas.microsoft.com/office/drawing/2014/main" id="{16A6093C-C38B-4DAA-B01B-2FFD1E2B4596}"/>
                </a:ext>
              </a:extLst>
            </p:cNvPr>
            <p:cNvSpPr txBox="1"/>
            <p:nvPr/>
          </p:nvSpPr>
          <p:spPr>
            <a:xfrm>
              <a:off x="700066" y="5795525"/>
              <a:ext cx="2483328" cy="839719"/>
            </a:xfrm>
            <a:prstGeom prst="rect">
              <a:avLst/>
            </a:prstGeom>
            <a:noFill/>
            <a:ln>
              <a:noFill/>
            </a:ln>
          </p:spPr>
          <p:txBody>
            <a:bodyPr wrap="square" lIns="68580" tIns="34290" rIns="68580" bIns="3429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pPr>
              <a:r>
                <a:rPr lang="zh-CN" altLang="en-US" sz="825" dirty="0">
                  <a:solidFill>
                    <a:schemeClr val="tx1">
                      <a:lumMod val="85000"/>
                      <a:lumOff val="15000"/>
                    </a:schemeClr>
                  </a:solidFill>
                  <a:latin typeface="+mn-ea"/>
                  <a:cs typeface="+mn-ea"/>
                  <a:sym typeface="+mn-lt"/>
                </a:rPr>
                <a:t>计算机基本已经进入了每一个家庭，同时我们的工作与生活中也离不开计算机</a:t>
              </a:r>
              <a:r>
                <a:rPr lang="en-US" altLang="zh-CN" sz="825" dirty="0">
                  <a:solidFill>
                    <a:schemeClr val="tx1">
                      <a:lumMod val="85000"/>
                      <a:lumOff val="15000"/>
                    </a:schemeClr>
                  </a:solidFill>
                  <a:latin typeface="+mn-ea"/>
                  <a:cs typeface="+mn-ea"/>
                  <a:sym typeface="+mn-lt"/>
                </a:rPr>
                <a:t>,</a:t>
              </a:r>
              <a:r>
                <a:rPr lang="zh-CN" altLang="en-US" sz="825" dirty="0">
                  <a:solidFill>
                    <a:schemeClr val="tx1">
                      <a:lumMod val="85000"/>
                      <a:lumOff val="15000"/>
                    </a:schemeClr>
                  </a:solidFill>
                  <a:latin typeface="+mn-ea"/>
                  <a:cs typeface="+mn-ea"/>
                  <a:sym typeface="+mn-lt"/>
                </a:rPr>
                <a:t>而网络使计算机之间的信息交互更加便利</a:t>
              </a:r>
              <a:endParaRPr lang="en-US" altLang="zh-CN" sz="825" dirty="0">
                <a:solidFill>
                  <a:schemeClr val="tx1">
                    <a:lumMod val="85000"/>
                    <a:lumOff val="15000"/>
                  </a:schemeClr>
                </a:solidFill>
                <a:latin typeface="+mn-ea"/>
                <a:cs typeface="+mn-ea"/>
                <a:sym typeface="+mn-lt"/>
              </a:endParaRPr>
            </a:p>
          </p:txBody>
        </p:sp>
        <p:sp>
          <p:nvSpPr>
            <p:cNvPr id="30" name="13">
              <a:extLst>
                <a:ext uri="{FF2B5EF4-FFF2-40B4-BE49-F238E27FC236}">
                  <a16:creationId xmlns:a16="http://schemas.microsoft.com/office/drawing/2014/main" id="{C6D768DD-43BF-41E1-935F-B918B7DC373B}"/>
                </a:ext>
              </a:extLst>
            </p:cNvPr>
            <p:cNvSpPr/>
            <p:nvPr/>
          </p:nvSpPr>
          <p:spPr>
            <a:xfrm>
              <a:off x="803215" y="5385444"/>
              <a:ext cx="2277030" cy="332654"/>
            </a:xfrm>
            <a:prstGeom prst="rect">
              <a:avLst/>
            </a:prstGeom>
          </p:spPr>
          <p:txBody>
            <a:bodyPr wrap="square" lIns="68580" tIns="34290" rIns="68580" bIns="3429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1200" b="1" dirty="0">
                  <a:solidFill>
                    <a:schemeClr val="tx1">
                      <a:lumMod val="85000"/>
                      <a:lumOff val="15000"/>
                    </a:schemeClr>
                  </a:solidFill>
                  <a:latin typeface="+mn-ea"/>
                  <a:cs typeface="+mn-ea"/>
                  <a:sym typeface="+mn-lt"/>
                </a:rPr>
                <a:t>03.</a:t>
              </a:r>
              <a:r>
                <a:rPr lang="zh-CN" altLang="en-US" sz="1200" b="1" dirty="0">
                  <a:solidFill>
                    <a:schemeClr val="tx1">
                      <a:lumMod val="85000"/>
                      <a:lumOff val="15000"/>
                    </a:schemeClr>
                  </a:solidFill>
                  <a:latin typeface="+mn-ea"/>
                  <a:cs typeface="+mn-ea"/>
                  <a:sym typeface="+mn-lt"/>
                </a:rPr>
                <a:t>安全的隐患因素</a:t>
              </a:r>
            </a:p>
          </p:txBody>
        </p:sp>
      </p:grpSp>
      <p:grpSp>
        <p:nvGrpSpPr>
          <p:cNvPr id="31" name="组合 30">
            <a:extLst>
              <a:ext uri="{FF2B5EF4-FFF2-40B4-BE49-F238E27FC236}">
                <a16:creationId xmlns:a16="http://schemas.microsoft.com/office/drawing/2014/main" id="{93D661BF-37C9-42A1-B458-48E8AF730803}"/>
              </a:ext>
            </a:extLst>
          </p:cNvPr>
          <p:cNvGrpSpPr/>
          <p:nvPr/>
        </p:nvGrpSpPr>
        <p:grpSpPr>
          <a:xfrm>
            <a:off x="3540899" y="1775785"/>
            <a:ext cx="2035790" cy="1024565"/>
            <a:chOff x="700066" y="5385444"/>
            <a:chExt cx="2483328" cy="1249800"/>
          </a:xfrm>
        </p:grpSpPr>
        <p:sp>
          <p:nvSpPr>
            <p:cNvPr id="32" name="12">
              <a:extLst>
                <a:ext uri="{FF2B5EF4-FFF2-40B4-BE49-F238E27FC236}">
                  <a16:creationId xmlns:a16="http://schemas.microsoft.com/office/drawing/2014/main" id="{9B95BD37-580C-41A7-BF49-B93B417A6582}"/>
                </a:ext>
              </a:extLst>
            </p:cNvPr>
            <p:cNvSpPr txBox="1"/>
            <p:nvPr/>
          </p:nvSpPr>
          <p:spPr>
            <a:xfrm>
              <a:off x="700066" y="5795525"/>
              <a:ext cx="2483328" cy="839719"/>
            </a:xfrm>
            <a:prstGeom prst="rect">
              <a:avLst/>
            </a:prstGeom>
            <a:noFill/>
            <a:ln>
              <a:noFill/>
            </a:ln>
          </p:spPr>
          <p:txBody>
            <a:bodyPr wrap="square" lIns="68580" tIns="34290" rIns="68580" bIns="3429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pPr>
              <a:r>
                <a:rPr lang="zh-CN" altLang="en-US" sz="825" dirty="0">
                  <a:solidFill>
                    <a:schemeClr val="tx1">
                      <a:lumMod val="85000"/>
                      <a:lumOff val="15000"/>
                    </a:schemeClr>
                  </a:solidFill>
                  <a:latin typeface="+mn-ea"/>
                  <a:cs typeface="+mn-ea"/>
                  <a:sym typeface="+mn-lt"/>
                </a:rPr>
                <a:t>计算机网络安全包括的内容有叫网络服务提供系统的安全、网络系统信息的安全、信息内容的安全、网络信息传输的安全。</a:t>
              </a:r>
            </a:p>
          </p:txBody>
        </p:sp>
        <p:sp>
          <p:nvSpPr>
            <p:cNvPr id="33" name="11">
              <a:extLst>
                <a:ext uri="{FF2B5EF4-FFF2-40B4-BE49-F238E27FC236}">
                  <a16:creationId xmlns:a16="http://schemas.microsoft.com/office/drawing/2014/main" id="{06F80213-AF23-4BA2-920C-3F07AE6D565A}"/>
                </a:ext>
              </a:extLst>
            </p:cNvPr>
            <p:cNvSpPr/>
            <p:nvPr/>
          </p:nvSpPr>
          <p:spPr>
            <a:xfrm>
              <a:off x="803215" y="5385444"/>
              <a:ext cx="2277030" cy="332654"/>
            </a:xfrm>
            <a:prstGeom prst="rect">
              <a:avLst/>
            </a:prstGeom>
          </p:spPr>
          <p:txBody>
            <a:bodyPr wrap="square" lIns="68580" tIns="34290" rIns="68580" bIns="3429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1200" b="1" dirty="0">
                  <a:solidFill>
                    <a:schemeClr val="tx1">
                      <a:lumMod val="85000"/>
                      <a:lumOff val="15000"/>
                    </a:schemeClr>
                  </a:solidFill>
                  <a:latin typeface="+mn-ea"/>
                  <a:cs typeface="+mn-ea"/>
                  <a:sym typeface="+mn-lt"/>
                </a:rPr>
                <a:t>02.</a:t>
              </a:r>
              <a:r>
                <a:rPr lang="zh-CN" altLang="en-US" sz="1200" b="1" dirty="0">
                  <a:solidFill>
                    <a:schemeClr val="tx1">
                      <a:lumMod val="85000"/>
                      <a:lumOff val="15000"/>
                    </a:schemeClr>
                  </a:solidFill>
                  <a:latin typeface="+mn-ea"/>
                  <a:cs typeface="+mn-ea"/>
                  <a:sym typeface="+mn-lt"/>
                </a:rPr>
                <a:t>计算机网络安全定义</a:t>
              </a:r>
            </a:p>
          </p:txBody>
        </p:sp>
      </p:grpSp>
      <p:grpSp>
        <p:nvGrpSpPr>
          <p:cNvPr id="34" name="组合 33">
            <a:extLst>
              <a:ext uri="{FF2B5EF4-FFF2-40B4-BE49-F238E27FC236}">
                <a16:creationId xmlns:a16="http://schemas.microsoft.com/office/drawing/2014/main" id="{C449C6E7-C763-425D-BF3C-7034ACD51FE5}"/>
              </a:ext>
            </a:extLst>
          </p:cNvPr>
          <p:cNvGrpSpPr/>
          <p:nvPr/>
        </p:nvGrpSpPr>
        <p:grpSpPr>
          <a:xfrm>
            <a:off x="857316" y="1763865"/>
            <a:ext cx="2035790" cy="1024565"/>
            <a:chOff x="700066" y="5385444"/>
            <a:chExt cx="2483328" cy="1249800"/>
          </a:xfrm>
        </p:grpSpPr>
        <p:sp>
          <p:nvSpPr>
            <p:cNvPr id="35" name="16">
              <a:extLst>
                <a:ext uri="{FF2B5EF4-FFF2-40B4-BE49-F238E27FC236}">
                  <a16:creationId xmlns:a16="http://schemas.microsoft.com/office/drawing/2014/main" id="{F9895F2B-D86C-4F93-94CD-92B291188F00}"/>
                </a:ext>
              </a:extLst>
            </p:cNvPr>
            <p:cNvSpPr txBox="1"/>
            <p:nvPr/>
          </p:nvSpPr>
          <p:spPr>
            <a:xfrm>
              <a:off x="700066" y="5795525"/>
              <a:ext cx="2483328" cy="839719"/>
            </a:xfrm>
            <a:prstGeom prst="rect">
              <a:avLst/>
            </a:prstGeom>
            <a:noFill/>
            <a:ln>
              <a:noFill/>
            </a:ln>
          </p:spPr>
          <p:txBody>
            <a:bodyPr wrap="square" lIns="68580" tIns="34290" rIns="68580" bIns="3429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pPr>
              <a:r>
                <a:rPr lang="zh-CN" altLang="en-US" sz="825" dirty="0">
                  <a:solidFill>
                    <a:schemeClr val="tx1">
                      <a:lumMod val="85000"/>
                      <a:lumOff val="15000"/>
                    </a:schemeClr>
                  </a:solidFill>
                  <a:latin typeface="+mn-ea"/>
                  <a:cs typeface="+mn-ea"/>
                  <a:sym typeface="+mn-lt"/>
                </a:rPr>
                <a:t>计算机的应用范围越来越广，各个企业基于安全的考虑也逐渐提高了对安全技术的重视。对于计算机安全技术来说</a:t>
              </a:r>
              <a:endParaRPr lang="en-US" altLang="zh-CN" sz="825" dirty="0">
                <a:solidFill>
                  <a:schemeClr val="tx1">
                    <a:lumMod val="85000"/>
                    <a:lumOff val="15000"/>
                  </a:schemeClr>
                </a:solidFill>
                <a:latin typeface="+mn-ea"/>
                <a:cs typeface="+mn-ea"/>
                <a:sym typeface="+mn-lt"/>
              </a:endParaRPr>
            </a:p>
          </p:txBody>
        </p:sp>
        <p:sp>
          <p:nvSpPr>
            <p:cNvPr id="36" name="15">
              <a:extLst>
                <a:ext uri="{FF2B5EF4-FFF2-40B4-BE49-F238E27FC236}">
                  <a16:creationId xmlns:a16="http://schemas.microsoft.com/office/drawing/2014/main" id="{4DC99A95-13D4-4935-B7AA-97B5E54B2820}"/>
                </a:ext>
              </a:extLst>
            </p:cNvPr>
            <p:cNvSpPr/>
            <p:nvPr/>
          </p:nvSpPr>
          <p:spPr>
            <a:xfrm>
              <a:off x="803215" y="5385444"/>
              <a:ext cx="2277030" cy="332654"/>
            </a:xfrm>
            <a:prstGeom prst="rect">
              <a:avLst/>
            </a:prstGeom>
          </p:spPr>
          <p:txBody>
            <a:bodyPr wrap="square" lIns="68580" tIns="34290" rIns="68580" bIns="3429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1200" b="1" dirty="0">
                  <a:solidFill>
                    <a:schemeClr val="tx1">
                      <a:lumMod val="85000"/>
                      <a:lumOff val="15000"/>
                    </a:schemeClr>
                  </a:solidFill>
                  <a:latin typeface="+mn-ea"/>
                  <a:cs typeface="+mn-ea"/>
                  <a:sym typeface="+mn-lt"/>
                </a:rPr>
                <a:t>01.</a:t>
              </a:r>
              <a:r>
                <a:rPr lang="zh-CN" altLang="en-US" sz="1200" b="1" dirty="0">
                  <a:solidFill>
                    <a:schemeClr val="tx1">
                      <a:lumMod val="85000"/>
                      <a:lumOff val="15000"/>
                    </a:schemeClr>
                  </a:solidFill>
                  <a:latin typeface="+mn-ea"/>
                  <a:cs typeface="+mn-ea"/>
                  <a:sym typeface="+mn-lt"/>
                </a:rPr>
                <a:t>计算机的应用范围</a:t>
              </a:r>
            </a:p>
          </p:txBody>
        </p:sp>
      </p:gr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1876" y="3105151"/>
            <a:ext cx="2106124" cy="1190858"/>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32432" y="3077635"/>
            <a:ext cx="2182568" cy="1307502"/>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50896" y="3077635"/>
            <a:ext cx="1951230" cy="1300739"/>
          </a:xfrm>
          <a:prstGeom prst="rect">
            <a:avLst/>
          </a:prstGeom>
        </p:spPr>
      </p:pic>
    </p:spTree>
    <p:extLst>
      <p:ext uri="{BB962C8B-B14F-4D97-AF65-F5344CB8AC3E}">
        <p14:creationId xmlns:p14="http://schemas.microsoft.com/office/powerpoint/2010/main" val="1188275675"/>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500" fill="hold"/>
                                        <p:tgtEl>
                                          <p:spTgt spid="28"/>
                                        </p:tgtEl>
                                        <p:attrNameLst>
                                          <p:attrName>ppt_x</p:attrName>
                                        </p:attrNameLst>
                                      </p:cBhvr>
                                      <p:tavLst>
                                        <p:tav tm="0">
                                          <p:val>
                                            <p:strVal val="#ppt_x"/>
                                          </p:val>
                                        </p:tav>
                                        <p:tav tm="100000">
                                          <p:val>
                                            <p:strVal val="#ppt_x"/>
                                          </p:val>
                                        </p:tav>
                                      </p:tavLst>
                                    </p:anim>
                                    <p:anim calcmode="lin" valueType="num">
                                      <p:cBhvr additive="base">
                                        <p:cTn id="16" dur="500" fill="hold"/>
                                        <p:tgtEl>
                                          <p:spTgt spid="2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fltVal val="0"/>
                                          </p:val>
                                        </p:tav>
                                        <p:tav tm="100000">
                                          <p:val>
                                            <p:strVal val="#ppt_h"/>
                                          </p:val>
                                        </p:tav>
                                      </p:tavLst>
                                    </p:anim>
                                    <p:animEffect transition="in" filter="fade">
                                      <p:cBhvr>
                                        <p:cTn id="31" dur="500"/>
                                        <p:tgtEl>
                                          <p:spTgt spid="2"/>
                                        </p:tgtEl>
                                      </p:cBhvr>
                                    </p:animEffect>
                                  </p:childTnLst>
                                </p:cTn>
                              </p:par>
                              <p:par>
                                <p:cTn id="32" presetID="53" presetClass="entr" presetSubtype="16"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Effect transition="in" filter="fade">
                                      <p:cBhvr>
                                        <p:cTn id="36" dur="500"/>
                                        <p:tgtEl>
                                          <p:spTgt spid="3"/>
                                        </p:tgtEl>
                                      </p:cBhvr>
                                    </p:animEffect>
                                  </p:childTnLst>
                                </p:cTn>
                              </p:par>
                              <p:par>
                                <p:cTn id="37" presetID="53" presetClass="entr" presetSubtype="16"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animEffect transition="in" filter="fade">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Box 34"/>
          <p:cNvSpPr txBox="1"/>
          <p:nvPr/>
        </p:nvSpPr>
        <p:spPr>
          <a:xfrm>
            <a:off x="3076575" y="1718176"/>
            <a:ext cx="2057400" cy="2377574"/>
          </a:xfrm>
          <a:prstGeom prst="rect">
            <a:avLst/>
          </a:prstGeom>
          <a:noFill/>
        </p:spPr>
        <p:txBody>
          <a:bodyPr wrap="square"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just">
              <a:lnSpc>
                <a:spcPct val="150000"/>
              </a:lnSpc>
            </a:pPr>
            <a:r>
              <a:rPr lang="zh-CN" altLang="en-US" sz="900" dirty="0">
                <a:solidFill>
                  <a:schemeClr val="tx1">
                    <a:lumMod val="85000"/>
                    <a:lumOff val="15000"/>
                  </a:schemeClr>
                </a:solidFill>
                <a:latin typeface="+mn-ea"/>
                <a:cs typeface="+mn-ea"/>
                <a:sym typeface="+mn-lt"/>
              </a:rPr>
              <a:t>从</a:t>
            </a:r>
            <a:r>
              <a:rPr lang="en-US" altLang="zh-CN" sz="900" dirty="0">
                <a:solidFill>
                  <a:schemeClr val="tx1">
                    <a:lumMod val="85000"/>
                    <a:lumOff val="15000"/>
                  </a:schemeClr>
                </a:solidFill>
                <a:latin typeface="+mn-ea"/>
                <a:cs typeface="+mn-ea"/>
                <a:sym typeface="+mn-lt"/>
              </a:rPr>
              <a:t>20</a:t>
            </a:r>
            <a:r>
              <a:rPr lang="zh-CN" altLang="en-US" sz="900" dirty="0">
                <a:solidFill>
                  <a:schemeClr val="tx1">
                    <a:lumMod val="85000"/>
                    <a:lumOff val="15000"/>
                  </a:schemeClr>
                </a:solidFill>
                <a:latin typeface="+mn-ea"/>
                <a:cs typeface="+mn-ea"/>
                <a:sym typeface="+mn-lt"/>
              </a:rPr>
              <a:t>世纪</a:t>
            </a:r>
            <a:r>
              <a:rPr lang="en-US" altLang="zh-CN" sz="900" dirty="0">
                <a:solidFill>
                  <a:schemeClr val="tx1">
                    <a:lumMod val="85000"/>
                    <a:lumOff val="15000"/>
                  </a:schemeClr>
                </a:solidFill>
                <a:latin typeface="+mn-ea"/>
                <a:cs typeface="+mn-ea"/>
                <a:sym typeface="+mn-lt"/>
              </a:rPr>
              <a:t>40</a:t>
            </a:r>
            <a:r>
              <a:rPr lang="zh-CN" altLang="en-US" sz="900" dirty="0">
                <a:solidFill>
                  <a:schemeClr val="tx1">
                    <a:lumMod val="85000"/>
                    <a:lumOff val="15000"/>
                  </a:schemeClr>
                </a:solidFill>
                <a:latin typeface="+mn-ea"/>
                <a:cs typeface="+mn-ea"/>
                <a:sym typeface="+mn-lt"/>
              </a:rPr>
              <a:t>年代信息科学诞生以来，世界信息化发展加速前进，计算机网络安全的发展历程大致可以分为</a:t>
            </a:r>
            <a:r>
              <a:rPr lang="en-US" altLang="zh-CN" sz="900" dirty="0">
                <a:solidFill>
                  <a:schemeClr val="tx1">
                    <a:lumMod val="85000"/>
                    <a:lumOff val="15000"/>
                  </a:schemeClr>
                </a:solidFill>
                <a:latin typeface="+mn-ea"/>
                <a:cs typeface="+mn-ea"/>
                <a:sym typeface="+mn-lt"/>
              </a:rPr>
              <a:t>4</a:t>
            </a:r>
            <a:r>
              <a:rPr lang="zh-CN" altLang="en-US" sz="900" dirty="0">
                <a:solidFill>
                  <a:schemeClr val="tx1">
                    <a:lumMod val="85000"/>
                    <a:lumOff val="15000"/>
                  </a:schemeClr>
                </a:solidFill>
                <a:latin typeface="+mn-ea"/>
                <a:cs typeface="+mn-ea"/>
                <a:sym typeface="+mn-lt"/>
              </a:rPr>
              <a:t>个阶段，分别为通信保密阶段、计算机安全阶段、信息技术安全阶段以及信息保障阶段</a:t>
            </a:r>
            <a:r>
              <a:rPr lang="en-US" altLang="zh-CN" sz="900" dirty="0">
                <a:solidFill>
                  <a:schemeClr val="tx1">
                    <a:lumMod val="85000"/>
                    <a:lumOff val="15000"/>
                  </a:schemeClr>
                </a:solidFill>
                <a:latin typeface="+mn-ea"/>
                <a:cs typeface="+mn-ea"/>
                <a:sym typeface="+mn-lt"/>
              </a:rPr>
              <a:t>,</a:t>
            </a:r>
            <a:r>
              <a:rPr lang="zh-CN" altLang="en-US" sz="900" dirty="0">
                <a:solidFill>
                  <a:schemeClr val="tx1">
                    <a:lumMod val="85000"/>
                    <a:lumOff val="15000"/>
                  </a:schemeClr>
                </a:solidFill>
                <a:latin typeface="+mn-ea"/>
                <a:cs typeface="+mn-ea"/>
                <a:sym typeface="+mn-lt"/>
              </a:rPr>
              <a:t>从</a:t>
            </a:r>
            <a:r>
              <a:rPr lang="en-US" altLang="zh-CN" sz="900" dirty="0">
                <a:solidFill>
                  <a:schemeClr val="tx1">
                    <a:lumMod val="85000"/>
                    <a:lumOff val="15000"/>
                  </a:schemeClr>
                </a:solidFill>
                <a:latin typeface="+mn-ea"/>
                <a:cs typeface="+mn-ea"/>
                <a:sym typeface="+mn-lt"/>
              </a:rPr>
              <a:t>20</a:t>
            </a:r>
            <a:r>
              <a:rPr lang="zh-CN" altLang="en-US" sz="900" dirty="0">
                <a:solidFill>
                  <a:schemeClr val="tx1">
                    <a:lumMod val="85000"/>
                    <a:lumOff val="15000"/>
                  </a:schemeClr>
                </a:solidFill>
                <a:latin typeface="+mn-ea"/>
                <a:cs typeface="+mn-ea"/>
                <a:sym typeface="+mn-lt"/>
              </a:rPr>
              <a:t>世纪</a:t>
            </a:r>
            <a:r>
              <a:rPr lang="en-US" altLang="zh-CN" sz="900" dirty="0">
                <a:solidFill>
                  <a:schemeClr val="tx1">
                    <a:lumMod val="85000"/>
                    <a:lumOff val="15000"/>
                  </a:schemeClr>
                </a:solidFill>
                <a:latin typeface="+mn-ea"/>
                <a:cs typeface="+mn-ea"/>
                <a:sym typeface="+mn-lt"/>
              </a:rPr>
              <a:t>40</a:t>
            </a:r>
            <a:r>
              <a:rPr lang="zh-CN" altLang="en-US" sz="900" dirty="0">
                <a:solidFill>
                  <a:schemeClr val="tx1">
                    <a:lumMod val="85000"/>
                    <a:lumOff val="15000"/>
                  </a:schemeClr>
                </a:solidFill>
                <a:latin typeface="+mn-ea"/>
                <a:cs typeface="+mn-ea"/>
                <a:sym typeface="+mn-lt"/>
              </a:rPr>
              <a:t>年代信息科学诞生以来，世界信息化发展加速前进，计算机网络安全的发展历程大致可以分为</a:t>
            </a:r>
            <a:r>
              <a:rPr lang="en-US" altLang="zh-CN" sz="900" dirty="0">
                <a:solidFill>
                  <a:schemeClr val="tx1">
                    <a:lumMod val="85000"/>
                    <a:lumOff val="15000"/>
                  </a:schemeClr>
                </a:solidFill>
                <a:latin typeface="+mn-ea"/>
                <a:cs typeface="+mn-ea"/>
                <a:sym typeface="+mn-lt"/>
              </a:rPr>
              <a:t>4</a:t>
            </a:r>
            <a:r>
              <a:rPr lang="zh-CN" altLang="en-US" sz="900" dirty="0">
                <a:solidFill>
                  <a:schemeClr val="tx1">
                    <a:lumMod val="85000"/>
                    <a:lumOff val="15000"/>
                  </a:schemeClr>
                </a:solidFill>
                <a:latin typeface="+mn-ea"/>
                <a:cs typeface="+mn-ea"/>
                <a:sym typeface="+mn-lt"/>
              </a:rPr>
              <a:t>个阶段，分别为通信保密阶段、计算机安全阶段、信息技术安全阶段以及信息保障阶段</a:t>
            </a:r>
          </a:p>
        </p:txBody>
      </p:sp>
      <p:sp>
        <p:nvSpPr>
          <p:cNvPr id="42" name="矩形 41">
            <a:extLst>
              <a:ext uri="{FF2B5EF4-FFF2-40B4-BE49-F238E27FC236}">
                <a16:creationId xmlns:a16="http://schemas.microsoft.com/office/drawing/2014/main" id="{ADB7D1D8-90F1-4994-B4A1-3341DB650ADF}"/>
              </a:ext>
            </a:extLst>
          </p:cNvPr>
          <p:cNvSpPr/>
          <p:nvPr/>
        </p:nvSpPr>
        <p:spPr>
          <a:xfrm>
            <a:off x="1172639" y="1738268"/>
            <a:ext cx="1671638" cy="300082"/>
          </a:xfrm>
          <a:prstGeom prst="rect">
            <a:avLst/>
          </a:prstGeom>
          <a:solidFill>
            <a:schemeClr val="accent1"/>
          </a:solidFill>
        </p:spPr>
        <p:txBody>
          <a:bodyPr wrap="square">
            <a:spAutoFit/>
          </a:bodyPr>
          <a:lstStyle/>
          <a:p>
            <a:pPr algn="ctr"/>
            <a:r>
              <a:rPr lang="zh-CN" altLang="en-US" sz="1350" b="1" dirty="0">
                <a:solidFill>
                  <a:schemeClr val="bg1"/>
                </a:solidFill>
                <a:cs typeface="+mn-ea"/>
                <a:sym typeface="+mn-lt"/>
              </a:rPr>
              <a:t>通信保密阶段</a:t>
            </a:r>
          </a:p>
        </p:txBody>
      </p:sp>
      <p:sp>
        <p:nvSpPr>
          <p:cNvPr id="43" name="矩形 42">
            <a:extLst>
              <a:ext uri="{FF2B5EF4-FFF2-40B4-BE49-F238E27FC236}">
                <a16:creationId xmlns:a16="http://schemas.microsoft.com/office/drawing/2014/main" id="{01136D87-51E0-4678-B039-7BC15F72B794}"/>
              </a:ext>
            </a:extLst>
          </p:cNvPr>
          <p:cNvSpPr/>
          <p:nvPr/>
        </p:nvSpPr>
        <p:spPr>
          <a:xfrm>
            <a:off x="1172639" y="2398668"/>
            <a:ext cx="1671638" cy="300082"/>
          </a:xfrm>
          <a:prstGeom prst="rect">
            <a:avLst/>
          </a:prstGeom>
          <a:solidFill>
            <a:schemeClr val="accent2"/>
          </a:solidFill>
        </p:spPr>
        <p:txBody>
          <a:bodyPr wrap="square">
            <a:spAutoFit/>
          </a:bodyPr>
          <a:lstStyle/>
          <a:p>
            <a:pPr algn="ctr"/>
            <a:r>
              <a:rPr lang="zh-CN" altLang="en-US" sz="1350" b="1" dirty="0">
                <a:solidFill>
                  <a:schemeClr val="bg1"/>
                </a:solidFill>
                <a:cs typeface="+mn-ea"/>
                <a:sym typeface="+mn-lt"/>
              </a:rPr>
              <a:t>计算机安全阶段</a:t>
            </a:r>
          </a:p>
        </p:txBody>
      </p:sp>
      <p:sp>
        <p:nvSpPr>
          <p:cNvPr id="44" name="矩形 43">
            <a:extLst>
              <a:ext uri="{FF2B5EF4-FFF2-40B4-BE49-F238E27FC236}">
                <a16:creationId xmlns:a16="http://schemas.microsoft.com/office/drawing/2014/main" id="{44563AEB-1442-415D-839D-3E7B3AE899E5}"/>
              </a:ext>
            </a:extLst>
          </p:cNvPr>
          <p:cNvSpPr/>
          <p:nvPr/>
        </p:nvSpPr>
        <p:spPr>
          <a:xfrm>
            <a:off x="1172639" y="3059068"/>
            <a:ext cx="1671638" cy="300082"/>
          </a:xfrm>
          <a:prstGeom prst="rect">
            <a:avLst/>
          </a:prstGeom>
          <a:solidFill>
            <a:schemeClr val="accent1"/>
          </a:solidFill>
        </p:spPr>
        <p:txBody>
          <a:bodyPr wrap="square">
            <a:spAutoFit/>
          </a:bodyPr>
          <a:lstStyle/>
          <a:p>
            <a:pPr algn="ctr"/>
            <a:r>
              <a:rPr lang="zh-CN" altLang="en-US" sz="1350" b="1" dirty="0">
                <a:solidFill>
                  <a:schemeClr val="bg1"/>
                </a:solidFill>
                <a:cs typeface="+mn-ea"/>
                <a:sym typeface="+mn-lt"/>
              </a:rPr>
              <a:t>信息技术安全阶段</a:t>
            </a:r>
          </a:p>
        </p:txBody>
      </p:sp>
      <p:sp>
        <p:nvSpPr>
          <p:cNvPr id="45" name="矩形 44">
            <a:extLst>
              <a:ext uri="{FF2B5EF4-FFF2-40B4-BE49-F238E27FC236}">
                <a16:creationId xmlns:a16="http://schemas.microsoft.com/office/drawing/2014/main" id="{459CDEB4-9EA1-44BD-B012-6F53E78F6B60}"/>
              </a:ext>
            </a:extLst>
          </p:cNvPr>
          <p:cNvSpPr/>
          <p:nvPr/>
        </p:nvSpPr>
        <p:spPr>
          <a:xfrm>
            <a:off x="1172639" y="3719468"/>
            <a:ext cx="1671638" cy="300082"/>
          </a:xfrm>
          <a:prstGeom prst="rect">
            <a:avLst/>
          </a:prstGeom>
          <a:solidFill>
            <a:schemeClr val="accent2"/>
          </a:solidFill>
        </p:spPr>
        <p:txBody>
          <a:bodyPr wrap="square">
            <a:spAutoFit/>
          </a:bodyPr>
          <a:lstStyle/>
          <a:p>
            <a:pPr algn="ctr"/>
            <a:r>
              <a:rPr lang="zh-CN" altLang="en-US" sz="1350" b="1" dirty="0">
                <a:solidFill>
                  <a:schemeClr val="bg1"/>
                </a:solidFill>
                <a:cs typeface="+mn-ea"/>
                <a:sym typeface="+mn-lt"/>
              </a:rPr>
              <a:t>信息保障阶段</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2575" y="1738268"/>
            <a:ext cx="2943225" cy="2315149"/>
          </a:xfrm>
          <a:prstGeom prst="rect">
            <a:avLst/>
          </a:prstGeom>
        </p:spPr>
      </p:pic>
    </p:spTree>
    <p:extLst>
      <p:ext uri="{BB962C8B-B14F-4D97-AF65-F5344CB8AC3E}">
        <p14:creationId xmlns:p14="http://schemas.microsoft.com/office/powerpoint/2010/main" val="3802931557"/>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p:cTn id="7" dur="500" fill="hold"/>
                                        <p:tgtEl>
                                          <p:spTgt spid="75"/>
                                        </p:tgtEl>
                                        <p:attrNameLst>
                                          <p:attrName>ppt_w</p:attrName>
                                        </p:attrNameLst>
                                      </p:cBhvr>
                                      <p:tavLst>
                                        <p:tav tm="0">
                                          <p:val>
                                            <p:fltVal val="0"/>
                                          </p:val>
                                        </p:tav>
                                        <p:tav tm="100000">
                                          <p:val>
                                            <p:strVal val="#ppt_w"/>
                                          </p:val>
                                        </p:tav>
                                      </p:tavLst>
                                    </p:anim>
                                    <p:anim calcmode="lin" valueType="num">
                                      <p:cBhvr>
                                        <p:cTn id="8" dur="500" fill="hold"/>
                                        <p:tgtEl>
                                          <p:spTgt spid="75"/>
                                        </p:tgtEl>
                                        <p:attrNameLst>
                                          <p:attrName>ppt_h</p:attrName>
                                        </p:attrNameLst>
                                      </p:cBhvr>
                                      <p:tavLst>
                                        <p:tav tm="0">
                                          <p:val>
                                            <p:fltVal val="0"/>
                                          </p:val>
                                        </p:tav>
                                        <p:tav tm="100000">
                                          <p:val>
                                            <p:strVal val="#ppt_h"/>
                                          </p:val>
                                        </p:tav>
                                      </p:tavLst>
                                    </p:anim>
                                    <p:animEffect transition="in" filter="fade">
                                      <p:cBhvr>
                                        <p:cTn id="9" dur="500"/>
                                        <p:tgtEl>
                                          <p:spTgt spid="7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p:cTn id="12" dur="500" fill="hold"/>
                                        <p:tgtEl>
                                          <p:spTgt spid="42"/>
                                        </p:tgtEl>
                                        <p:attrNameLst>
                                          <p:attrName>ppt_w</p:attrName>
                                        </p:attrNameLst>
                                      </p:cBhvr>
                                      <p:tavLst>
                                        <p:tav tm="0">
                                          <p:val>
                                            <p:fltVal val="0"/>
                                          </p:val>
                                        </p:tav>
                                        <p:tav tm="100000">
                                          <p:val>
                                            <p:strVal val="#ppt_w"/>
                                          </p:val>
                                        </p:tav>
                                      </p:tavLst>
                                    </p:anim>
                                    <p:anim calcmode="lin" valueType="num">
                                      <p:cBhvr>
                                        <p:cTn id="13" dur="500" fill="hold"/>
                                        <p:tgtEl>
                                          <p:spTgt spid="42"/>
                                        </p:tgtEl>
                                        <p:attrNameLst>
                                          <p:attrName>ppt_h</p:attrName>
                                        </p:attrNameLst>
                                      </p:cBhvr>
                                      <p:tavLst>
                                        <p:tav tm="0">
                                          <p:val>
                                            <p:fltVal val="0"/>
                                          </p:val>
                                        </p:tav>
                                        <p:tav tm="100000">
                                          <p:val>
                                            <p:strVal val="#ppt_h"/>
                                          </p:val>
                                        </p:tav>
                                      </p:tavLst>
                                    </p:anim>
                                    <p:animEffect transition="in" filter="fade">
                                      <p:cBhvr>
                                        <p:cTn id="14" dur="500"/>
                                        <p:tgtEl>
                                          <p:spTgt spid="4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p:cTn id="17" dur="500" fill="hold"/>
                                        <p:tgtEl>
                                          <p:spTgt spid="43"/>
                                        </p:tgtEl>
                                        <p:attrNameLst>
                                          <p:attrName>ppt_w</p:attrName>
                                        </p:attrNameLst>
                                      </p:cBhvr>
                                      <p:tavLst>
                                        <p:tav tm="0">
                                          <p:val>
                                            <p:fltVal val="0"/>
                                          </p:val>
                                        </p:tav>
                                        <p:tav tm="100000">
                                          <p:val>
                                            <p:strVal val="#ppt_w"/>
                                          </p:val>
                                        </p:tav>
                                      </p:tavLst>
                                    </p:anim>
                                    <p:anim calcmode="lin" valueType="num">
                                      <p:cBhvr>
                                        <p:cTn id="18" dur="500" fill="hold"/>
                                        <p:tgtEl>
                                          <p:spTgt spid="43"/>
                                        </p:tgtEl>
                                        <p:attrNameLst>
                                          <p:attrName>ppt_h</p:attrName>
                                        </p:attrNameLst>
                                      </p:cBhvr>
                                      <p:tavLst>
                                        <p:tav tm="0">
                                          <p:val>
                                            <p:fltVal val="0"/>
                                          </p:val>
                                        </p:tav>
                                        <p:tav tm="100000">
                                          <p:val>
                                            <p:strVal val="#ppt_h"/>
                                          </p:val>
                                        </p:tav>
                                      </p:tavLst>
                                    </p:anim>
                                    <p:animEffect transition="in" filter="fade">
                                      <p:cBhvr>
                                        <p:cTn id="19" dur="500"/>
                                        <p:tgtEl>
                                          <p:spTgt spid="4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45"/>
                                        </p:tgtEl>
                                        <p:attrNameLst>
                                          <p:attrName>style.visibility</p:attrName>
                                        </p:attrNameLst>
                                      </p:cBhvr>
                                      <p:to>
                                        <p:strVal val="visible"/>
                                      </p:to>
                                    </p:set>
                                    <p:anim calcmode="lin" valueType="num">
                                      <p:cBhvr>
                                        <p:cTn id="22" dur="500" fill="hold"/>
                                        <p:tgtEl>
                                          <p:spTgt spid="45"/>
                                        </p:tgtEl>
                                        <p:attrNameLst>
                                          <p:attrName>ppt_w</p:attrName>
                                        </p:attrNameLst>
                                      </p:cBhvr>
                                      <p:tavLst>
                                        <p:tav tm="0">
                                          <p:val>
                                            <p:fltVal val="0"/>
                                          </p:val>
                                        </p:tav>
                                        <p:tav tm="100000">
                                          <p:val>
                                            <p:strVal val="#ppt_w"/>
                                          </p:val>
                                        </p:tav>
                                      </p:tavLst>
                                    </p:anim>
                                    <p:anim calcmode="lin" valueType="num">
                                      <p:cBhvr>
                                        <p:cTn id="23" dur="500" fill="hold"/>
                                        <p:tgtEl>
                                          <p:spTgt spid="45"/>
                                        </p:tgtEl>
                                        <p:attrNameLst>
                                          <p:attrName>ppt_h</p:attrName>
                                        </p:attrNameLst>
                                      </p:cBhvr>
                                      <p:tavLst>
                                        <p:tav tm="0">
                                          <p:val>
                                            <p:fltVal val="0"/>
                                          </p:val>
                                        </p:tav>
                                        <p:tav tm="100000">
                                          <p:val>
                                            <p:strVal val="#ppt_h"/>
                                          </p:val>
                                        </p:tav>
                                      </p:tavLst>
                                    </p:anim>
                                    <p:animEffect transition="in" filter="fade">
                                      <p:cBhvr>
                                        <p:cTn id="24" dur="500"/>
                                        <p:tgtEl>
                                          <p:spTgt spid="45"/>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p:cTn id="27" dur="500" fill="hold"/>
                                        <p:tgtEl>
                                          <p:spTgt spid="44"/>
                                        </p:tgtEl>
                                        <p:attrNameLst>
                                          <p:attrName>ppt_w</p:attrName>
                                        </p:attrNameLst>
                                      </p:cBhvr>
                                      <p:tavLst>
                                        <p:tav tm="0">
                                          <p:val>
                                            <p:fltVal val="0"/>
                                          </p:val>
                                        </p:tav>
                                        <p:tav tm="100000">
                                          <p:val>
                                            <p:strVal val="#ppt_w"/>
                                          </p:val>
                                        </p:tav>
                                      </p:tavLst>
                                    </p:anim>
                                    <p:anim calcmode="lin" valueType="num">
                                      <p:cBhvr>
                                        <p:cTn id="28" dur="500" fill="hold"/>
                                        <p:tgtEl>
                                          <p:spTgt spid="44"/>
                                        </p:tgtEl>
                                        <p:attrNameLst>
                                          <p:attrName>ppt_h</p:attrName>
                                        </p:attrNameLst>
                                      </p:cBhvr>
                                      <p:tavLst>
                                        <p:tav tm="0">
                                          <p:val>
                                            <p:fltVal val="0"/>
                                          </p:val>
                                        </p:tav>
                                        <p:tav tm="100000">
                                          <p:val>
                                            <p:strVal val="#ppt_h"/>
                                          </p:val>
                                        </p:tav>
                                      </p:tavLst>
                                    </p:anim>
                                    <p:animEffect transition="in" filter="fade">
                                      <p:cBhvr>
                                        <p:cTn id="29" dur="500"/>
                                        <p:tgtEl>
                                          <p:spTgt spid="44"/>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additive="base">
                                        <p:cTn id="34" dur="500" fill="hold"/>
                                        <p:tgtEl>
                                          <p:spTgt spid="2"/>
                                        </p:tgtEl>
                                        <p:attrNameLst>
                                          <p:attrName>ppt_x</p:attrName>
                                        </p:attrNameLst>
                                      </p:cBhvr>
                                      <p:tavLst>
                                        <p:tav tm="0">
                                          <p:val>
                                            <p:strVal val="#ppt_x"/>
                                          </p:val>
                                        </p:tav>
                                        <p:tav tm="100000">
                                          <p:val>
                                            <p:strVal val="#ppt_x"/>
                                          </p:val>
                                        </p:tav>
                                      </p:tavLst>
                                    </p:anim>
                                    <p:anim calcmode="lin" valueType="num">
                                      <p:cBhvr additive="base">
                                        <p:cTn id="3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42" grpId="0" animBg="1"/>
      <p:bldP spid="43" grpId="0" animBg="1"/>
      <p:bldP spid="44" grpId="0" animBg="1"/>
      <p:bldP spid="4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182B84F7-CE04-4DFA-82D6-7C64BCB5EE78}"/>
              </a:ext>
            </a:extLst>
          </p:cNvPr>
          <p:cNvGrpSpPr/>
          <p:nvPr/>
        </p:nvGrpSpPr>
        <p:grpSpPr>
          <a:xfrm>
            <a:off x="4853164" y="1366891"/>
            <a:ext cx="3071636" cy="1526623"/>
            <a:chOff x="3754877" y="1560018"/>
            <a:chExt cx="4708187" cy="2340000"/>
          </a:xfrm>
        </p:grpSpPr>
        <p:sp>
          <p:nvSpPr>
            <p:cNvPr id="31" name="矩形 30">
              <a:extLst>
                <a:ext uri="{FF2B5EF4-FFF2-40B4-BE49-F238E27FC236}">
                  <a16:creationId xmlns:a16="http://schemas.microsoft.com/office/drawing/2014/main" id="{2C4DC454-B769-4A6E-92CA-3BC0F074CD66}"/>
                </a:ext>
              </a:extLst>
            </p:cNvPr>
            <p:cNvSpPr/>
            <p:nvPr/>
          </p:nvSpPr>
          <p:spPr>
            <a:xfrm>
              <a:off x="3754877" y="1560018"/>
              <a:ext cx="4708187"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cs typeface="+mn-ea"/>
                <a:sym typeface="+mn-lt"/>
              </a:endParaRPr>
            </a:p>
          </p:txBody>
        </p:sp>
        <p:sp>
          <p:nvSpPr>
            <p:cNvPr id="2" name="矩形 1">
              <a:extLst>
                <a:ext uri="{FF2B5EF4-FFF2-40B4-BE49-F238E27FC236}">
                  <a16:creationId xmlns:a16="http://schemas.microsoft.com/office/drawing/2014/main" id="{856AB672-A1AD-4DA5-8770-CBB104769083}"/>
                </a:ext>
              </a:extLst>
            </p:cNvPr>
            <p:cNvSpPr/>
            <p:nvPr/>
          </p:nvSpPr>
          <p:spPr>
            <a:xfrm>
              <a:off x="4071486" y="1963554"/>
              <a:ext cx="654518"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cs typeface="+mn-ea"/>
                <a:sym typeface="+mn-lt"/>
              </a:endParaRPr>
            </a:p>
          </p:txBody>
        </p:sp>
        <p:sp>
          <p:nvSpPr>
            <p:cNvPr id="44" name="4">
              <a:extLst>
                <a:ext uri="{FF2B5EF4-FFF2-40B4-BE49-F238E27FC236}">
                  <a16:creationId xmlns:a16="http://schemas.microsoft.com/office/drawing/2014/main" id="{5BA78235-199F-4C4F-8C12-DEB76A4EE40A}"/>
                </a:ext>
              </a:extLst>
            </p:cNvPr>
            <p:cNvSpPr txBox="1"/>
            <p:nvPr/>
          </p:nvSpPr>
          <p:spPr>
            <a:xfrm>
              <a:off x="4071486" y="2541573"/>
              <a:ext cx="4204246" cy="1019773"/>
            </a:xfrm>
            <a:prstGeom prst="rect">
              <a:avLst/>
            </a:prstGeom>
            <a:noFill/>
            <a:ln>
              <a:noFill/>
            </a:ln>
          </p:spPr>
          <p:txBody>
            <a:bodyPr wrap="square" lIns="68580" tIns="34290" rIns="68580" bIns="3429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zh-CN" altLang="en-US" sz="750" dirty="0">
                  <a:solidFill>
                    <a:prstClr val="white"/>
                  </a:solidFill>
                  <a:cs typeface="+mn-ea"/>
                  <a:sym typeface="+mn-lt"/>
                </a:rPr>
                <a:t>包括存储的数据资料等内容完好无损，不至于被其他的计算机攻击而更改、损坏或者信息泄露，同时保证计算机系统能够可靠连续包括存储的数据资料等内容</a:t>
              </a:r>
              <a:endParaRPr lang="en-US" altLang="zh-CN" sz="750" dirty="0">
                <a:solidFill>
                  <a:prstClr val="white"/>
                </a:solidFill>
                <a:cs typeface="+mn-ea"/>
                <a:sym typeface="+mn-lt"/>
              </a:endParaRPr>
            </a:p>
          </p:txBody>
        </p:sp>
        <p:sp>
          <p:nvSpPr>
            <p:cNvPr id="45" name="3">
              <a:extLst>
                <a:ext uri="{FF2B5EF4-FFF2-40B4-BE49-F238E27FC236}">
                  <a16:creationId xmlns:a16="http://schemas.microsoft.com/office/drawing/2014/main" id="{563D67E3-3A8C-41F6-9F1C-AC64062B07CE}"/>
                </a:ext>
              </a:extLst>
            </p:cNvPr>
            <p:cNvSpPr/>
            <p:nvPr/>
          </p:nvSpPr>
          <p:spPr>
            <a:xfrm>
              <a:off x="4071485" y="2180044"/>
              <a:ext cx="3380101" cy="361530"/>
            </a:xfrm>
            <a:prstGeom prst="rect">
              <a:avLst/>
            </a:prstGeom>
          </p:spPr>
          <p:txBody>
            <a:bodyPr wrap="square" lIns="68580" tIns="34290" rIns="68580" bIns="3429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sz="1200" b="1" dirty="0">
                  <a:solidFill>
                    <a:prstClr val="white"/>
                  </a:solidFill>
                  <a:cs typeface="+mn-ea"/>
                  <a:sym typeface="+mn-lt"/>
                </a:rPr>
                <a:t>我国已建立安全的网络模型</a:t>
              </a:r>
            </a:p>
          </p:txBody>
        </p:sp>
      </p:grpSp>
      <p:grpSp>
        <p:nvGrpSpPr>
          <p:cNvPr id="46" name="组合 45">
            <a:extLst>
              <a:ext uri="{FF2B5EF4-FFF2-40B4-BE49-F238E27FC236}">
                <a16:creationId xmlns:a16="http://schemas.microsoft.com/office/drawing/2014/main" id="{00E01195-49FB-4982-BE41-2D1C8488BC82}"/>
              </a:ext>
            </a:extLst>
          </p:cNvPr>
          <p:cNvGrpSpPr/>
          <p:nvPr/>
        </p:nvGrpSpPr>
        <p:grpSpPr>
          <a:xfrm>
            <a:off x="4844702" y="3011265"/>
            <a:ext cx="3071636" cy="1526623"/>
            <a:chOff x="3754877" y="1560018"/>
            <a:chExt cx="4708187" cy="2340000"/>
          </a:xfrm>
        </p:grpSpPr>
        <p:sp>
          <p:nvSpPr>
            <p:cNvPr id="47" name="矩形 46">
              <a:extLst>
                <a:ext uri="{FF2B5EF4-FFF2-40B4-BE49-F238E27FC236}">
                  <a16:creationId xmlns:a16="http://schemas.microsoft.com/office/drawing/2014/main" id="{79CC924A-9CF0-4ABC-9EDF-6915220A3010}"/>
                </a:ext>
              </a:extLst>
            </p:cNvPr>
            <p:cNvSpPr/>
            <p:nvPr/>
          </p:nvSpPr>
          <p:spPr>
            <a:xfrm>
              <a:off x="3754877" y="1560018"/>
              <a:ext cx="4708187" cy="23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cs typeface="+mn-ea"/>
                <a:sym typeface="+mn-lt"/>
              </a:endParaRPr>
            </a:p>
          </p:txBody>
        </p:sp>
        <p:sp>
          <p:nvSpPr>
            <p:cNvPr id="48" name="矩形 47">
              <a:extLst>
                <a:ext uri="{FF2B5EF4-FFF2-40B4-BE49-F238E27FC236}">
                  <a16:creationId xmlns:a16="http://schemas.microsoft.com/office/drawing/2014/main" id="{E88281FA-4BC9-41DD-A42A-D345CA95DAC2}"/>
                </a:ext>
              </a:extLst>
            </p:cNvPr>
            <p:cNvSpPr/>
            <p:nvPr/>
          </p:nvSpPr>
          <p:spPr>
            <a:xfrm>
              <a:off x="4071486" y="1963554"/>
              <a:ext cx="654518"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cs typeface="+mn-ea"/>
                <a:sym typeface="+mn-lt"/>
              </a:endParaRPr>
            </a:p>
          </p:txBody>
        </p:sp>
        <p:sp>
          <p:nvSpPr>
            <p:cNvPr id="49" name="2">
              <a:extLst>
                <a:ext uri="{FF2B5EF4-FFF2-40B4-BE49-F238E27FC236}">
                  <a16:creationId xmlns:a16="http://schemas.microsoft.com/office/drawing/2014/main" id="{B9931A4F-7759-40FC-943E-64981E62DB4E}"/>
                </a:ext>
              </a:extLst>
            </p:cNvPr>
            <p:cNvSpPr txBox="1"/>
            <p:nvPr/>
          </p:nvSpPr>
          <p:spPr>
            <a:xfrm>
              <a:off x="4071486" y="2541573"/>
              <a:ext cx="4204246" cy="1019773"/>
            </a:xfrm>
            <a:prstGeom prst="rect">
              <a:avLst/>
            </a:prstGeom>
            <a:noFill/>
            <a:ln>
              <a:noFill/>
            </a:ln>
          </p:spPr>
          <p:txBody>
            <a:bodyPr wrap="square" lIns="68580" tIns="34290" rIns="68580" bIns="3429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zh-CN" altLang="en-US" sz="750" dirty="0">
                  <a:solidFill>
                    <a:prstClr val="white"/>
                  </a:solidFill>
                  <a:cs typeface="+mn-ea"/>
                  <a:sym typeface="+mn-lt"/>
                </a:rPr>
                <a:t>包括存储的数据资料等内容完好无损，不至于被其他的计算机攻击而更改、损坏或者信息泄露，同时保证计算机系统能够可靠连续包括存储的数据资料等内容</a:t>
              </a:r>
              <a:endParaRPr lang="en-US" altLang="zh-CN" sz="750" dirty="0">
                <a:solidFill>
                  <a:prstClr val="white"/>
                </a:solidFill>
                <a:cs typeface="+mn-ea"/>
                <a:sym typeface="+mn-lt"/>
              </a:endParaRPr>
            </a:p>
          </p:txBody>
        </p:sp>
        <p:sp>
          <p:nvSpPr>
            <p:cNvPr id="50" name="1">
              <a:extLst>
                <a:ext uri="{FF2B5EF4-FFF2-40B4-BE49-F238E27FC236}">
                  <a16:creationId xmlns:a16="http://schemas.microsoft.com/office/drawing/2014/main" id="{38B47707-505C-4F6E-A840-F23E9C5A21F3}"/>
                </a:ext>
              </a:extLst>
            </p:cNvPr>
            <p:cNvSpPr/>
            <p:nvPr/>
          </p:nvSpPr>
          <p:spPr>
            <a:xfrm>
              <a:off x="4071486" y="2180044"/>
              <a:ext cx="3070932" cy="361530"/>
            </a:xfrm>
            <a:prstGeom prst="rect">
              <a:avLst/>
            </a:prstGeom>
          </p:spPr>
          <p:txBody>
            <a:bodyPr wrap="square" lIns="68580" tIns="34290" rIns="68580" bIns="3429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zh-CN" altLang="en-US" sz="1200" b="1" dirty="0">
                  <a:solidFill>
                    <a:prstClr val="white"/>
                  </a:solidFill>
                  <a:cs typeface="+mn-ea"/>
                  <a:sym typeface="+mn-lt"/>
                </a:rPr>
                <a:t>网络安全向多元化发展</a:t>
              </a:r>
            </a:p>
          </p:txBody>
        </p:sp>
      </p:grpSp>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r="28475"/>
          <a:stretch/>
        </p:blipFill>
        <p:spPr>
          <a:xfrm flipH="1">
            <a:off x="934171" y="1352550"/>
            <a:ext cx="3485429" cy="3151168"/>
          </a:xfrm>
          <a:prstGeom prst="rect">
            <a:avLst/>
          </a:prstGeom>
        </p:spPr>
      </p:pic>
    </p:spTree>
    <p:extLst>
      <p:ext uri="{BB962C8B-B14F-4D97-AF65-F5344CB8AC3E}">
        <p14:creationId xmlns:p14="http://schemas.microsoft.com/office/powerpoint/2010/main" val="2261888732"/>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par>
                                <p:cTn id="16" presetID="53" presetClass="entr" presetSubtype="16" fill="hold" nodeType="withEffect">
                                  <p:stCondLst>
                                    <p:cond delay="0"/>
                                  </p:stCondLst>
                                  <p:childTnLst>
                                    <p:set>
                                      <p:cBhvr>
                                        <p:cTn id="17" dur="1" fill="hold">
                                          <p:stCondLst>
                                            <p:cond delay="0"/>
                                          </p:stCondLst>
                                        </p:cTn>
                                        <p:tgtEl>
                                          <p:spTgt spid="46"/>
                                        </p:tgtEl>
                                        <p:attrNameLst>
                                          <p:attrName>style.visibility</p:attrName>
                                        </p:attrNameLst>
                                      </p:cBhvr>
                                      <p:to>
                                        <p:strVal val="visible"/>
                                      </p:to>
                                    </p:set>
                                    <p:anim calcmode="lin" valueType="num">
                                      <p:cBhvr>
                                        <p:cTn id="18" dur="500" fill="hold"/>
                                        <p:tgtEl>
                                          <p:spTgt spid="46"/>
                                        </p:tgtEl>
                                        <p:attrNameLst>
                                          <p:attrName>ppt_w</p:attrName>
                                        </p:attrNameLst>
                                      </p:cBhvr>
                                      <p:tavLst>
                                        <p:tav tm="0">
                                          <p:val>
                                            <p:fltVal val="0"/>
                                          </p:val>
                                        </p:tav>
                                        <p:tav tm="100000">
                                          <p:val>
                                            <p:strVal val="#ppt_w"/>
                                          </p:val>
                                        </p:tav>
                                      </p:tavLst>
                                    </p:anim>
                                    <p:anim calcmode="lin" valueType="num">
                                      <p:cBhvr>
                                        <p:cTn id="19" dur="500" fill="hold"/>
                                        <p:tgtEl>
                                          <p:spTgt spid="46"/>
                                        </p:tgtEl>
                                        <p:attrNameLst>
                                          <p:attrName>ppt_h</p:attrName>
                                        </p:attrNameLst>
                                      </p:cBhvr>
                                      <p:tavLst>
                                        <p:tav tm="0">
                                          <p:val>
                                            <p:fltVal val="0"/>
                                          </p:val>
                                        </p:tav>
                                        <p:tav tm="100000">
                                          <p:val>
                                            <p:strVal val="#ppt_h"/>
                                          </p:val>
                                        </p:tav>
                                      </p:tavLst>
                                    </p:anim>
                                    <p:animEffect transition="in" filter="fade">
                                      <p:cBhvr>
                                        <p:cTn id="2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46191" t="36727" r="21984" b="17640"/>
          <a:stretch/>
        </p:blipFill>
        <p:spPr>
          <a:xfrm rot="5400000">
            <a:off x="2810550" y="3141999"/>
            <a:ext cx="769668" cy="1486098"/>
          </a:xfrm>
          <a:prstGeom prst="rect">
            <a:avLst/>
          </a:prstGeom>
        </p:spPr>
      </p:pic>
      <p:pic>
        <p:nvPicPr>
          <p:cNvPr id="16" name="图片 15"/>
          <p:cNvPicPr>
            <a:picLocks noChangeAspect="1"/>
          </p:cNvPicPr>
          <p:nvPr/>
        </p:nvPicPr>
        <p:blipFill rotWithShape="1">
          <a:blip r:embed="rId4"/>
          <a:srcRect l="44647" b="48022"/>
          <a:stretch/>
        </p:blipFill>
        <p:spPr>
          <a:xfrm rot="166831" flipH="1">
            <a:off x="3483947" y="697417"/>
            <a:ext cx="1290880" cy="1093905"/>
          </a:xfrm>
          <a:prstGeom prst="rect">
            <a:avLst/>
          </a:prstGeom>
        </p:spPr>
      </p:pic>
      <p:pic>
        <p:nvPicPr>
          <p:cNvPr id="17" name="图片 16"/>
          <p:cNvPicPr>
            <a:picLocks noChangeAspect="1"/>
          </p:cNvPicPr>
          <p:nvPr/>
        </p:nvPicPr>
        <p:blipFill>
          <a:blip r:embed="rId5"/>
          <a:stretch>
            <a:fillRect/>
          </a:stretch>
        </p:blipFill>
        <p:spPr>
          <a:xfrm rot="16200000" flipV="1">
            <a:off x="6333345" y="1039005"/>
            <a:ext cx="2033212" cy="2203103"/>
          </a:xfrm>
          <a:prstGeom prst="rect">
            <a:avLst/>
          </a:prstGeom>
        </p:spPr>
      </p:pic>
      <p:pic>
        <p:nvPicPr>
          <p:cNvPr id="18" name="图片 17"/>
          <p:cNvPicPr>
            <a:picLocks noChangeAspect="1"/>
          </p:cNvPicPr>
          <p:nvPr/>
        </p:nvPicPr>
        <p:blipFill rotWithShape="1">
          <a:blip r:embed="rId3"/>
          <a:srcRect l="15475" t="5712" r="30716" b="63083"/>
          <a:stretch/>
        </p:blipFill>
        <p:spPr>
          <a:xfrm rot="5400000">
            <a:off x="1167785" y="3591824"/>
            <a:ext cx="1164941" cy="909711"/>
          </a:xfrm>
          <a:prstGeom prst="rect">
            <a:avLst/>
          </a:prstGeom>
        </p:spPr>
      </p:pic>
      <p:sp>
        <p:nvSpPr>
          <p:cNvPr id="19" name="TextBox 48"/>
          <p:cNvSpPr txBox="1"/>
          <p:nvPr/>
        </p:nvSpPr>
        <p:spPr>
          <a:xfrm>
            <a:off x="1295400" y="1863864"/>
            <a:ext cx="4572000" cy="707886"/>
          </a:xfrm>
          <a:prstGeom prst="rect">
            <a:avLst/>
          </a:prstGeom>
          <a:noFill/>
        </p:spPr>
        <p:txBody>
          <a:bodyPr wrap="square" lIns="0" tIns="0" rIns="0" bIns="0" rtlCol="0">
            <a:spAutoFit/>
          </a:bodyPr>
          <a:lstStyle/>
          <a:p>
            <a:pPr algn="dist" defTabSz="685800"/>
            <a:r>
              <a:rPr lang="zh-CN" altLang="en-US" sz="4600" b="1" dirty="0">
                <a:solidFill>
                  <a:schemeClr val="bg1"/>
                </a:solidFill>
                <a:latin typeface="+mj-ea"/>
                <a:ea typeface="+mj-ea"/>
                <a:cs typeface="+mn-ea"/>
                <a:sym typeface="+mn-lt"/>
              </a:rPr>
              <a:t>信息安全现状</a:t>
            </a:r>
          </a:p>
        </p:txBody>
      </p:sp>
      <p:sp>
        <p:nvSpPr>
          <p:cNvPr id="20" name="TextBox 48"/>
          <p:cNvSpPr txBox="1"/>
          <p:nvPr/>
        </p:nvSpPr>
        <p:spPr>
          <a:xfrm>
            <a:off x="1295400" y="1082176"/>
            <a:ext cx="2667000" cy="615553"/>
          </a:xfrm>
          <a:prstGeom prst="rect">
            <a:avLst/>
          </a:prstGeom>
          <a:noFill/>
        </p:spPr>
        <p:txBody>
          <a:bodyPr wrap="square" lIns="0" tIns="0" rIns="0" bIns="0" rtlCol="0">
            <a:spAutoFit/>
          </a:bodyPr>
          <a:lstStyle/>
          <a:p>
            <a:pPr defTabSz="685800"/>
            <a:r>
              <a:rPr lang="zh-CN" altLang="en-US" sz="4000" spc="600" dirty="0">
                <a:solidFill>
                  <a:schemeClr val="bg1"/>
                </a:solidFill>
                <a:latin typeface="+mn-ea"/>
                <a:cs typeface="+mn-ea"/>
                <a:sym typeface="+mn-lt"/>
              </a:rPr>
              <a:t>第二部分</a:t>
            </a:r>
            <a:endParaRPr lang="en-US" altLang="zh-CN" sz="4000" spc="600" dirty="0">
              <a:solidFill>
                <a:schemeClr val="bg1"/>
              </a:solidFill>
              <a:latin typeface="+mn-ea"/>
              <a:cs typeface="+mn-ea"/>
              <a:sym typeface="+mn-lt"/>
            </a:endParaRPr>
          </a:p>
        </p:txBody>
      </p:sp>
      <p:sp>
        <p:nvSpPr>
          <p:cNvPr id="21" name="矩形 20"/>
          <p:cNvSpPr/>
          <p:nvPr/>
        </p:nvSpPr>
        <p:spPr>
          <a:xfrm>
            <a:off x="1219201" y="2724150"/>
            <a:ext cx="4648199" cy="532453"/>
          </a:xfrm>
          <a:prstGeom prst="rect">
            <a:avLst/>
          </a:prstGeom>
        </p:spPr>
        <p:txBody>
          <a:bodyPr wrap="square">
            <a:spAutoFit/>
          </a:bodyPr>
          <a:lstStyle/>
          <a:p>
            <a:pPr>
              <a:lnSpc>
                <a:spcPct val="130000"/>
              </a:lnSpc>
            </a:pPr>
            <a:r>
              <a:rPr lang="en-US" altLang="zh-CN" sz="1100" dirty="0">
                <a:solidFill>
                  <a:schemeClr val="bg1"/>
                </a:solidFill>
                <a:latin typeface="+mn-ea"/>
              </a:rPr>
              <a:t>performance in workplace execution comes from careful execution workplace execution comes</a:t>
            </a:r>
            <a:endParaRPr lang="zh-CN" altLang="en-US" sz="1100" dirty="0">
              <a:solidFill>
                <a:schemeClr val="bg1"/>
              </a:solidFill>
              <a:latin typeface="+mn-ea"/>
            </a:endParaRPr>
          </a:p>
        </p:txBody>
      </p:sp>
      <p:pic>
        <p:nvPicPr>
          <p:cNvPr id="24" name="图片 23"/>
          <p:cNvPicPr>
            <a:picLocks noChangeAspect="1"/>
          </p:cNvPicPr>
          <p:nvPr/>
        </p:nvPicPr>
        <p:blipFill>
          <a:blip r:embed="rId6"/>
          <a:stretch>
            <a:fillRect/>
          </a:stretch>
        </p:blipFill>
        <p:spPr>
          <a:xfrm>
            <a:off x="6248400" y="2942924"/>
            <a:ext cx="2237081" cy="1533826"/>
          </a:xfrm>
          <a:prstGeom prst="rect">
            <a:avLst/>
          </a:prstGeom>
        </p:spPr>
      </p:pic>
    </p:spTree>
    <p:extLst>
      <p:ext uri="{BB962C8B-B14F-4D97-AF65-F5344CB8AC3E}">
        <p14:creationId xmlns:p14="http://schemas.microsoft.com/office/powerpoint/2010/main" val="4159793376"/>
      </p:ext>
    </p:extLst>
  </p:cSld>
  <p:clrMapOvr>
    <a:masterClrMapping/>
  </p:clrMapOvr>
  <mc:AlternateContent xmlns:mc="http://schemas.openxmlformats.org/markup-compatibility/2006" xmlns:p14="http://schemas.microsoft.com/office/powerpoint/2010/main">
    <mc:Choice Requires="p14">
      <p:transition spd="slow" p14:dur="1250" advTm="0">
        <p14:switch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1+#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par>
                                <p:cTn id="28" presetID="53" presetClass="entr" presetSubtype="16"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22">
            <a:extLst>
              <a:ext uri="{FF2B5EF4-FFF2-40B4-BE49-F238E27FC236}">
                <a16:creationId xmlns:a16="http://schemas.microsoft.com/office/drawing/2014/main" id="{0CDE5CE9-1260-4A13-9A1C-ECEF1E54D4E6}"/>
              </a:ext>
            </a:extLst>
          </p:cNvPr>
          <p:cNvSpPr txBox="1"/>
          <p:nvPr/>
        </p:nvSpPr>
        <p:spPr>
          <a:xfrm>
            <a:off x="1066801" y="1733550"/>
            <a:ext cx="2805892" cy="923330"/>
          </a:xfrm>
          <a:prstGeom prst="rect">
            <a:avLst/>
          </a:prstGeom>
          <a:noFill/>
        </p:spPr>
        <p:txBody>
          <a:bodyPr wrap="square" rtlCol="0">
            <a:spAutoFit/>
          </a:bodyPr>
          <a:lstStyle/>
          <a:p>
            <a:pPr>
              <a:defRPr/>
            </a:pPr>
            <a:r>
              <a:rPr lang="zh-CN" altLang="en-US" sz="2700" b="1" spc="23" dirty="0">
                <a:solidFill>
                  <a:schemeClr val="accent1"/>
                </a:solidFill>
                <a:cs typeface="+mn-ea"/>
                <a:sym typeface="+mn-lt"/>
              </a:rPr>
              <a:t>网络安全提升到国家战略高度</a:t>
            </a:r>
          </a:p>
        </p:txBody>
      </p:sp>
      <p:sp>
        <p:nvSpPr>
          <p:cNvPr id="21" name="TextBox 28">
            <a:extLst>
              <a:ext uri="{FF2B5EF4-FFF2-40B4-BE49-F238E27FC236}">
                <a16:creationId xmlns:a16="http://schemas.microsoft.com/office/drawing/2014/main" id="{CCD03499-F29C-4D72-B6A4-2832A45067E3}"/>
              </a:ext>
            </a:extLst>
          </p:cNvPr>
          <p:cNvSpPr txBox="1"/>
          <p:nvPr/>
        </p:nvSpPr>
        <p:spPr>
          <a:xfrm>
            <a:off x="1066800" y="2656880"/>
            <a:ext cx="4079107" cy="1384995"/>
          </a:xfrm>
          <a:prstGeom prst="rect">
            <a:avLst/>
          </a:prstGeom>
          <a:noFill/>
        </p:spPr>
        <p:txBody>
          <a:bodyPr wrap="square" rtlCol="0">
            <a:spAutoFit/>
          </a:bodyPr>
          <a:lstStyle/>
          <a:p>
            <a:pPr>
              <a:lnSpc>
                <a:spcPct val="200000"/>
              </a:lnSpc>
              <a:defRPr/>
            </a:pPr>
            <a:r>
              <a:rPr lang="zh-CN" altLang="en-US" sz="1050" dirty="0">
                <a:solidFill>
                  <a:prstClr val="black">
                    <a:lumMod val="85000"/>
                    <a:lumOff val="15000"/>
                  </a:prstClr>
                </a:solidFill>
                <a:latin typeface="+mn-ea"/>
                <a:cs typeface="+mn-ea"/>
                <a:sym typeface="+mn-lt"/>
              </a:rPr>
              <a:t>在</a:t>
            </a:r>
            <a:r>
              <a:rPr lang="en-US" altLang="zh-CN" sz="1050" dirty="0">
                <a:solidFill>
                  <a:prstClr val="black">
                    <a:lumMod val="85000"/>
                    <a:lumOff val="15000"/>
                  </a:prstClr>
                </a:solidFill>
                <a:latin typeface="+mn-ea"/>
                <a:cs typeface="+mn-ea"/>
                <a:sym typeface="+mn-lt"/>
              </a:rPr>
              <a:t>2017</a:t>
            </a:r>
            <a:r>
              <a:rPr lang="zh-CN" altLang="en-US" sz="1050" dirty="0">
                <a:solidFill>
                  <a:prstClr val="black">
                    <a:lumMod val="85000"/>
                    <a:lumOff val="15000"/>
                  </a:prstClr>
                </a:solidFill>
                <a:latin typeface="+mn-ea"/>
                <a:cs typeface="+mn-ea"/>
                <a:sym typeface="+mn-lt"/>
              </a:rPr>
              <a:t>年一种</a:t>
            </a:r>
            <a:r>
              <a:rPr lang="en-US" altLang="zh-CN" sz="1050" dirty="0">
                <a:solidFill>
                  <a:prstClr val="black">
                    <a:lumMod val="85000"/>
                    <a:lumOff val="15000"/>
                  </a:prstClr>
                </a:solidFill>
                <a:latin typeface="+mn-ea"/>
                <a:cs typeface="+mn-ea"/>
                <a:sym typeface="+mn-lt"/>
              </a:rPr>
              <a:t>WannaCry</a:t>
            </a:r>
            <a:r>
              <a:rPr lang="zh-CN" altLang="en-US" sz="1050" dirty="0">
                <a:solidFill>
                  <a:prstClr val="black">
                    <a:lumMod val="85000"/>
                    <a:lumOff val="15000"/>
                  </a:prstClr>
                </a:solidFill>
                <a:latin typeface="+mn-ea"/>
                <a:cs typeface="+mn-ea"/>
                <a:sym typeface="+mn-lt"/>
              </a:rPr>
              <a:t>的勒索病毒肆虐的造成了一场全球性的互联网灾难，其中至少有</a:t>
            </a:r>
            <a:r>
              <a:rPr lang="en-US" altLang="zh-CN" sz="1050" dirty="0">
                <a:solidFill>
                  <a:prstClr val="black">
                    <a:lumMod val="85000"/>
                    <a:lumOff val="15000"/>
                  </a:prstClr>
                </a:solidFill>
                <a:latin typeface="+mn-ea"/>
                <a:cs typeface="+mn-ea"/>
                <a:sym typeface="+mn-lt"/>
              </a:rPr>
              <a:t>150</a:t>
            </a:r>
            <a:r>
              <a:rPr lang="zh-CN" altLang="en-US" sz="1050" dirty="0">
                <a:solidFill>
                  <a:prstClr val="black">
                    <a:lumMod val="85000"/>
                    <a:lumOff val="15000"/>
                  </a:prstClr>
                </a:solidFill>
                <a:latin typeface="+mn-ea"/>
                <a:cs typeface="+mn-ea"/>
                <a:sym typeface="+mn-lt"/>
              </a:rPr>
              <a:t>个国家、</a:t>
            </a:r>
            <a:r>
              <a:rPr lang="en-US" altLang="zh-CN" sz="1050" dirty="0">
                <a:solidFill>
                  <a:prstClr val="black">
                    <a:lumMod val="85000"/>
                    <a:lumOff val="15000"/>
                  </a:prstClr>
                </a:solidFill>
                <a:latin typeface="+mn-ea"/>
                <a:cs typeface="+mn-ea"/>
                <a:sym typeface="+mn-lt"/>
              </a:rPr>
              <a:t>30 </a:t>
            </a:r>
            <a:r>
              <a:rPr lang="zh-CN" altLang="en-US" sz="1050" dirty="0">
                <a:solidFill>
                  <a:prstClr val="black">
                    <a:lumMod val="85000"/>
                    <a:lumOff val="15000"/>
                  </a:prstClr>
                </a:solidFill>
                <a:latin typeface="+mn-ea"/>
                <a:cs typeface="+mn-ea"/>
                <a:sym typeface="+mn-lt"/>
              </a:rPr>
              <a:t>万名用户被勒索，造成的经济损失高达</a:t>
            </a:r>
            <a:r>
              <a:rPr lang="en-US" altLang="zh-CN" sz="1050" dirty="0">
                <a:solidFill>
                  <a:prstClr val="black">
                    <a:lumMod val="85000"/>
                    <a:lumOff val="15000"/>
                  </a:prstClr>
                </a:solidFill>
                <a:latin typeface="+mn-ea"/>
                <a:cs typeface="+mn-ea"/>
                <a:sym typeface="+mn-lt"/>
              </a:rPr>
              <a:t>80</a:t>
            </a:r>
            <a:r>
              <a:rPr lang="zh-CN" altLang="en-US" sz="1050" dirty="0">
                <a:solidFill>
                  <a:prstClr val="black">
                    <a:lumMod val="85000"/>
                    <a:lumOff val="15000"/>
                  </a:prstClr>
                </a:solidFill>
                <a:latin typeface="+mn-ea"/>
                <a:cs typeface="+mn-ea"/>
                <a:sym typeface="+mn-lt"/>
              </a:rPr>
              <a:t>亿美元。而勒索病毒在</a:t>
            </a:r>
            <a:r>
              <a:rPr lang="en-US" altLang="zh-CN" sz="1050" dirty="0">
                <a:solidFill>
                  <a:prstClr val="black">
                    <a:lumMod val="85000"/>
                    <a:lumOff val="15000"/>
                  </a:prstClr>
                </a:solidFill>
                <a:latin typeface="+mn-ea"/>
                <a:cs typeface="+mn-ea"/>
                <a:sym typeface="+mn-lt"/>
              </a:rPr>
              <a:t>2018</a:t>
            </a:r>
            <a:r>
              <a:rPr lang="zh-CN" altLang="en-US" sz="1050" dirty="0">
                <a:solidFill>
                  <a:prstClr val="black">
                    <a:lumMod val="85000"/>
                    <a:lumOff val="15000"/>
                  </a:prstClr>
                </a:solidFill>
                <a:latin typeface="+mn-ea"/>
                <a:cs typeface="+mn-ea"/>
                <a:sym typeface="+mn-lt"/>
              </a:rPr>
              <a:t>年第一季度中仍然在继续发酵，中国在勒索病毒活跃国家中排位第二。</a:t>
            </a: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8711" y="1905000"/>
            <a:ext cx="2940889" cy="1962150"/>
          </a:xfrm>
          <a:prstGeom prst="rect">
            <a:avLst/>
          </a:prstGeom>
        </p:spPr>
      </p:pic>
    </p:spTree>
    <p:extLst>
      <p:ext uri="{BB962C8B-B14F-4D97-AF65-F5344CB8AC3E}">
        <p14:creationId xmlns:p14="http://schemas.microsoft.com/office/powerpoint/2010/main" val="2435992680"/>
      </p:ext>
    </p:extLst>
  </p:cSld>
  <p:clrMapOvr>
    <a:masterClrMapping/>
  </p:clrMapOvr>
  <mc:AlternateContent xmlns:mc="http://schemas.openxmlformats.org/markup-compatibility/2006" xmlns:p14="http://schemas.microsoft.com/office/powerpoint/2010/main">
    <mc:Choice Requires="p14">
      <p:transition spd="slow" p14:dur="1250" advClick="0" advTm="0">
        <p14:flip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82ADB108-2F67-4B4E-A97E-19ABB6FAC58E"/>
  <p:tag name="ISPRING_SCORM_RATE_SLIDES" val="1"/>
  <p:tag name="ISPRINGONLINEFOLDERID" val="0"/>
  <p:tag name="ISPRINGONLINEFOLDERPATH" val="Content List"/>
  <p:tag name="ISPRINGCLOUDFOLDERID" val="0"/>
  <p:tag name="ISPRINGCLOUDFOLDERPATH" val="Repository"/>
  <p:tag name="ISPRING_PLAYERS_CUSTOMIZATION" val="UEsDBBQAAgAIAJCuo0gOaiROYgQAAAURAAAdAAAAdW5pdmVyc2FsL2NvbW1vbl9tZXNzYWdlcy5sbmetWG1v2zYQ/l6g/4EQUGADtrQd0KIYEge0xNhEZMmV6DjZMAiMxNhEKDHVi9vs037Nfth+yY6UncR9gaQkgG2YlO+54909d0cfHn/JFdqIspK6OHLeHrxxkChSnclideQs2MmvHxxU1bzIuNKFOHIK7aDj0csXh4oXq4avBHx/+QKhw1xUFSyrkVndr5HMjpz5OHHD2RwHF4kfTsJkTCfOyNX5DS9uka9X+qff3n/48vbd+58PX2/l+sDEM+z7+0DIIr170wMoYFHoJ4BG/CQg58wZmc9hcuGC+TQgzmj7ZZj0PCJnzsh8dsotoogELIl96pGExkkQMusLnzDiOaML3aA13whUa7SR4jOq1wLiWMtSoErJzD5INWwUjehS5oUzTIMkIjGLqMtoGDijWJfl7S8Wljf1WpegrkKZrPilEpnVCRljn9+UogLVvIaMQvCq1xJ+qXMui4NO1RFe0mCSsDD044QE3m7HGZEiQ17JjZqBKBGOSQQAJa9E+QjZxGaZFUdYqWEIUzqZ+vBmxoSpXK0VvOuhdswJxGAuii4pyBESQXbF8TKMPOM0UIU4uuFV9VmX2V5+PAxUFzAN3BBS0GUPwJnB2AFDjCXUjbIUad0FNiNxjCckGYfnkMjAu3CIRHgKdDsdInFBYqAIibtkAnxGJ9gkvKHYLv93/Eq5SWd1i3iagpxx30bqpoId41JggWVadTBMTUw+LiBsFPs/oHGLCt61q5XcCLCjzETZqQgqi0s8k0UfF/SP5ARTn3gJpJUXLhNmS57RmPNbVOga8WzDi1SgS5HyBnL9Fp5lMrPPTJyt/k+N/BvxeltVXm0LUuCR81dD7dmrYd8xq6nAproW+U3dpdo4bGv+Y6wwOf1DE/oc/XH6Y5cEOKLh80Smknmj2qr75PjcWTY0Rp1GPNFT/aP13JbEbW0dUyhYY6n7SxDopqZ/QANU/aVocAKK5m2JhhpOi6sBOoNwCxBo9FiMM3DVngln4MIB8ksyjimD2WgpLitZd44dlo1tgL4f2hTmPCVqcU/GS3GlYcJRgm/a6QO6kI10Z0AfDDd7rYJR5oPJAQCu2uQBSCVzsD/rgbmYkZ0H2gK/d5KlblRmyavktS3y4NsmF9+OTVelzu2u4tUuedsmc/wUK9rDRa3S+YD2f8e/3vF5QL/HRykmOHKniYsDl5hB33BV9RQCChhX+CxOfDw24sCFnNfpGprplW6KrCdQO6t75AQD2PbMseBluv7vn397YnxlSbuLtru/DwIBYpsqSO7A/gx0Laq/ukAYHu/L2UUfqe3dZifX86rDKGThs9wheNtacp3D1kG3XkjybdAwY9idzoAHsU173ZQwug1BmOHoFGqZncKd0YyX11AImdZqEIp1tUnAepj2++tlUytZiCGyT2sl5sCMzhPsefauDeRTMr1ue2YGN4p0e+lWcOnuC+ZOcQB19is8kcl6IKBtTbsqBERv1/c033zbqe5Wlf3D4vD1g/8v/gdQSwMEFAACAAgAkK6jSAh+CyMpAwAAhgwAACcAAAB1bml2ZXJzYWwvZmxhc2hfcHVibGlzaGluZ19zZXR0aW5ncy54bWzVV91u2jAUvucpLE+9LGk7unYooaoKaNVaQIVt7VVlYkOsOnYW21B6tafZg+1JdhwDBbXr0h+kTQgRn5/v/J+Y8Og2FWjCcs2VjPBudQcjJmNFuRxH+MugvX2IkTZEUiKUZBGWCqOjRiXM7FBwnfSZMSCqEcBIXc9MhBNjsnoQTKfTKtdZ7rhKWAP4uhqrNMhyppk0LA8yQWbwY2YZ03iOUAIAvqmSc7VGpYJQ6JHOFbWCIU7Bc8ldUES0BdEJDrzYkMQ341xZSU+UUDnKx8MIvzs8dp+FjIdq8pRJlxPdAKIjmzqhlDsviOjzO4YSxscJuHtQw2jKqUkivFdzKCAdPEQpsH3oxKGcKMiBNHP4lBlCiSH+6O0Zdmv0guBJdCZJyuMBcJCLP8LNwfWnq17r4uy08/l60O2eDU573olCJ1jHCYN1QyE4pGwes6WdkBhD4gT8Bp0REZqFwSppITZScs05d0ZDJSD3hRa0UTpktENStlKN/g2XbZDcxWgEgYhZhI9zTgRG3BDB46WytkNtuCmq3l6VRIAF7cnQeR/fm/fZiROSa7bq1oKjXc7jxjdlBUUzZZHgNwwZhSB+m8JTwtBqcdAoV2lBhfYxSAsOFiecTRk9KnI6B/yToSswkVrQhF7NBDPewnfL79CQjVQOuIxMoLOBzrXHrz4LOCNa34OShY9b/bPTZuv6tNNsXW65AAmdEBk/ExwKztLMbASfzJBUZqEH6YiJ1awoCuW04JWJrfryMmieWuHL/NbFWIHeYEk2Y+U5hfmrB6XNJmRSDKIbrgIaRpBDSTwmMGJYF1xaVhYwJhIpKWaIxLDWtBvrCVdWA8UPsIfWL/fQ6yMui9MYVhtYzCnLS0Hu7O69r+1/ODj8WK8Gv3783H5Sab7we4I4c37jnzy58pdr/+E2DAO3pR9f2ia3/+bO7l20vpbJa6d1OShV0la/FFy3jFT3cxmpC/+S6a28YEq5AEtp7IcM1pLgKTeMvmWLvaBNXvVu9z22mTbZYMyvGY3/JmR/Wl4T1+6FYfDoxdVxUi55ColwK3F5223s13bgpvkoq1IBtPX/Do3Kb1BLAwQUAAIACACQrqNItfwJZLoCAABVCgAAIQAAAHVuaXZlcnNhbC9mbGFzaF9za2luX3NldHRpbmdzLnhtbJVWbW/iMAz+fr8Ccd/p7pWd1CExxkmTdrfpNu172po2Ik2qJGXHv784TdYEKPSwJhH7eWzHsc1StaV88WEySXPBhHwGrSkvFWq8bkKLm2nWai34LBdcA9czLmRN2HTx8af9pIlFXmKJHcixnA3JoQ8zt58xFBfj2xxliJCLuiF8/yBKMctIvi2laHlxMbVq34BklG8N8urHfLUeDMCo0vca6iin9TXKOEojQSnAlL6vUS6yGMmA+UhX9jOS04c6f/sD2o4qqi1t+QlliNaQEuIiXy9RhvHceI9fZY5ynqDhrzbQL59RBqGM7EHGzu++ogwyRNM2/9MjjRQlFjTmnH/Edw4TpDDjh1ldoVwk4IUw0MVXcOWxd70LQO5rOPcpjqsU7AnrerAQ8NEzBgstW0gTf+psqhJvj6028wGLDWHKAEJVD3oyST+RVnk3sa7H/YE3yovQl9P0kFfB2hpWXcKBu1jf41erW7srQqfvuiBDCTunDFLslT3yt6nrETJQ9shnRgt45Gx/nMGhqSP5R74l7jnP199YgRNzLJzVn7wVIz3g6KogVafwmFoUsFCYzgutAd8tTayuSyk5yinlZEdLoqngvxCX7e1lVJocGFyvne6sVFPN4FTD2RzNmg7LZc9xPzpr3JDdz0J/ue480WaL30yJ1iSvavOzpKYTxzNjYgozTU4zcE8aOMh7vhEBx8YeItVEbkG+CMHGhuFCgxrrXnTDNQRPk6AGaXK6yqlzcqr8vK0zkGvzahSUr3Ks7IAVLStm/vQrhTcoDhgD1o6qK+OPE/rel4HCNQEQmVe+a7tDZ6lbpimDHfjhDxT2ykN3S5Xp0qGGW+oH2Oiw5ZxmVE+6XdH3SrxDAv0J/KtJK3J8YBnR9ppkyt4smny/hvtcosXs1xk2X7jJ7Nn1UuTY2I8raJT47+Q/UEsDBBQAAgAIAJCuo0gqlg9n/gIAAJcLAAAmAAAAdW5pdmVyc2FsL2h0bWxfcHVibGlzaGluZ19zZXR0aW5ncy54bWzNlm9PGjEYwN/zKZouvpRT56YjdxgjGIlOiLBNX5lyLVxjr721PfB8tU+zD7ZPsqdXQIiOnUaWhRDo0z6/51/7tOHRfSrQhGnDlYzwbn0HIyZjRbkcR/jL4HT7ECNjiaREKMkiLBVGR81amOVDwU3SZ9bCUoMAI00jsxFOrM0aQTCdTuvcZNrNKpFb4Jt6rNIg08wwaZkOMkEK+LFFxgyeESoA4JsqOVNr1moIhZ70WdFcMMQpeC65C4qIM5sKHPhVQxLfjbXKJT1RQmmkx8MIvzs8dp/5Gk9q8ZRJlxLTBKET2wahlDsniOjzB4YSxscJeHuwj9GUU5tEeG/fUWB18JRSsn3kxFFOFKRA2hk+ZZZQYokfenuW3VszF3gRLSRJeTyAGeTCj3BrcHt202tfXXQuz28H3e7FoNPzTpQ6wSonDFYNheCQynXMFnZCYi2JE/AbdEZEGBYGy6L5spGSK865MRoqAakvtTAagaeiiPCx5kRgxC0RPF7MWqLHzJ5yATE43d36SFr8CPTxxgnRhi0bms8Yl8W4+U3lgqJC5UjwO4asQhBRnsK/hKHldKORVmkpFcRYZASnDE04mzJ6VGZpBvyToRswkeagCZsvE8x6C99z/oCGbKQ0cBmZwFYFOTeeX38ROCPGPELJ3Met/kWn1b7tXLba11suQEInRMYvhEMJWZrZjfBJgaSycz1IR0xyw8qiUE7LuSqx1V9fBsPTXPgyv3UxltAbLMlmrLykMH/1oLLZhEzKg+gOV4mGI8ihJJ4JEzEcdy5zVhUYE4mUFAUiMTQq4471hKvcgMQfYI82r/fQ6yMuy9EYbg6wqCnTlZA7u3vv9z98PDj81KgHv3783F6rNGvhPUGcOd/DT9Y28UUjf9oNw8D1zufbsNX5v+rCvav21yqZumxfDyoVqd2vhOtWWdU9r7Lqyl8bvaUro5IL0GbG/thAoxE85ZbRt9w0ryj8+vvXb4s3KvwGo1i7ff/fIPxo8dxaeV+FwbMPwBrIVx/TzdpvUEsDBBQAAgAIAJCuo0hocVKRmgEAAB8GAAAfAAAAdW5pdmVyc2FsL2h0bWxfc2tpbl9zZXR0aW5ncy5qc42UTW/CMAyG7/wKlF0nxD5hu6HBpEkcJo3btEMoplSkSZWkHR3iv68OX03qjsUX8vLkdewq3na61WIR6z53t+6327/7e6cBalbncO3rokVPUWdGJAuYJSmIRAILkOJ49CTvzgRlzKQznZcfaGtqfkzhP0suTB3PCAtNaIY6XBDgN6FtqMM/J7FTq2tfU63R89xaJXuRkhak7UmlU+4YdvXqVr3EAFYF6AvokkfgmQ7caiPPjg8DjDoXqTTjspyqWPXmPFrHWuVy0ZZ/VWagq0++3gP9p8HLxLMTibFvFtIw8WSI0U5mGoyBQ97HCQYJCz4HUfPtu/UH6hk3CwroIjGJPdKjG4w6nfEYGl0ajjB8TFZejW4OMJqchY3dE3e3GB4heAm6YTW+x/BAleXZPz5gplWMHWmgzZ6fUKH4IpHxIXUfg+Twsmjb1r1zoe76Y+Y9IRU8oRX1/NK22RGChgCtN5aOeU2Qd0rZCUqURA5FaNS0Kug5YsM5gvvPLuPW8miVVuOhGo5VG7heg54pJarbf126Z5irs/sFUEsDBBQAAgAIAJCuo0g9PC/RwQAAAOUBAAAaAAAAdW5pdmVyc2FsL2kxOG5fcHJlc2V0cy54bWydkbEKwjAQhvc+RbjdxG6lJHUT3Bx0lpqmGmkvJZdaH9+UinSRgEMg//F9PyQnd6++Y0/jyTpUkPMtMIPaNRZvCs6n/aYARqHGpu4cGgXogO2qTNq8wKM3ZAKxWIGk4B7CUAoxTRO3NPjYQK4bQywmrl0v4ukditkUw6LC4pb2L/szgyrLGJPX0XbhgFW8x7QgjLxWMDsXjdxi60D8AhqTAEyqwVACaH0CeAwJwI8rQIrvm+ekRwrxo2KQYrWeKnsDUEsDBBQAAgAIAJCuo0izv7NQbQAAAHIAAAAcAAAAdW5pdmVyc2FsL2xvY2FsX3NldHRpbmdzLnhtbA3MPQ6DMAxA4Z1TWJ7K0L+NgcDGWFUqPYAVLITk2CixqnJ7sr3h0+vHfxL4cS6bacDn7YHAGm3ZdA34nadrh1CcdCEx5YBqCOPQ9GKR5MPuFRbYhQ7OM6cazi9KVb4zF1Ynr2e4RNuPFu9DcwJ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kK6jSIyYS/o+CAAAjyAAACkAAAB1bml2ZXJzYWwvc2tpbl9jdXN0b21pemF0aW9uX3NldHRpbmdzLnhtbLVa627iShL+v0/RYnWks9IqXMwtK4aVL01iDTEc7CQzu1qhBneCFdvNsRtmOOLHPs0+2D7JVrftYBMgdmYWT6JxddVX1XXrCxnEL16ob2LOAu8Pwj0W2pRzL3yOh39CaLBkPoumEY0pj+sHyqMXuuybGT4xQQNqzEnoksjVxWg8bKCR/KB+T+0bfXhra+0W6rVxC/eRgTs6jF0rxrWiw5jRauqD+hFEghvRJQ35adRBvTD6VsAMYxpxM3Tp96FS5M4PFWdwExHXA7542G2LZ59p3Rtt8aB2s9Pr4H1LVRSli/SO0TQa+17vuqc2EW60Ow1lr/VbSktBzU6ned3dN3utjgJvo+suoLTxdRe1e+12y9i3cAukkapqRkvf95TrZlMFbbh/re9HI63XaKBms6m0jX2nq4y0BgJuBTBUpS8cqBiKpnT3qqY2+woa6SNt1N5jA3f1Duq3cLfR2Lc1TWk0Ds49zC7vrgO19HQyd74DeDIEJ0dFbtVPJNdguYkiYHZosPYJpygkAf1UkzkZcpmx6NclW+/+UksTVCZzxp7ZVaQmRCALsOEJrEFdjmRs0q58YeTpyHM/1RYbzll4tWQhB6irkEUB8WvDPye5k86sjCTb0qiK3BNZ0oO6nvyUFUt1QT7Dc0loyYI1CXdj9syuFmT58hyxTeiWMnO1W9PI98IX4G5c93R8UZHvxdzkNCjYh/viKS+2hnjGVJjXxeIpJemTBfUzjQ35qSB3UPm+R45Et17scSmqNsVzSXRNnmkxAH1VPJdlQtBSjFpPPO8LcfqdA7siyr91kd0nOxoVlSTt8qIUW2/WVfNpHbFn4eyi3PuBfpXzGXSf8FlY2BBPKSExQaGwVJRSt8n5G0eM6etxLxkEoAWCm28uKUlCTrW5PrmbqtbX+XhyM5lr5k1tqCdViURZ/trq9r83O13oXKlcSST7Th2Pi1hIgnUa5bAsZzYZzwEQj+cW/uLUhuJ3ZdHJvTM2LVwbpv+pDDCd4YfaUPwuI3o/m2HLmdtj08Bz055bE0f6ZYwdbNSGX9kGrciWIs7Q1qPfEF9RBO3ZiyiKfc+VA6Jle+GGltBnTO5U05rPsO3MTN0xJ1ZtaLMo2v1VIpMNX0HyrEiMXC8mC5+6Ui2kiBxf51co+MdXHnCygHjhVRntM/XRtG7mzmQytufYMjJKbYhDFxkREZqqA81UG88AIyKwjn9MfC6zTyIg1fcrg9yaN7dj+HGEIbfe88qHH/4Ba6YYQjKlYQlBSBw8g6yz7cfJzBA+BIWIoDWJ428scgtJkw9dCWzT0ieQmrqTw3cETIYNgffCJaQOXfISeHfYttUbPNcmXyDHoTYnFYUmn6EkP1cU+optqCFslxCz1AfzRhUVIcowK5CsBpdE5Lu/Q2S5BDnhza3HNjFQhIehTGQ1xleVNdn4t3sIpKmOz1R7AgzOlm/P3paCKZELy1wJXdCGdGyI7Prt3vzHfKSaY2zMId2MyePckV1SKA3IDoWMI+JuSbikaEGXZAOVsIMx13PlmIi8NOH3jfcHIjztP7+krcsy8JdfPmBSoeGdsAz2y6AMtilr/p524bZ0Bh80ROT6WSvKOODDJtg6ttSZOfk5IYq9YOMnXfpnBOrVuKrBeteOH/dX+bD9H4yxkxasmdDRNI9VEsKwEoslBxZPv5KgaY1AXXpYhIYvTqiVAKxJimEx9AMwD+C5giEP4NFqEI9Ys00HNluPdCFOHyWEZa0mUTsdb3FG9Ckc0F9LdUGfGOyXfEq2yUYG1i4Z/jJRzm2VCkuLYzpjMNwCzOckqQDV9wJxhioHe3+HM1ckq0FhPo9s47uyun3vRa4I4OdNQN/uw54iFkiqT+Isr5NF6e8/aEgyxVmid1ptA/FaoKVjlavPH4qYjdWZfjvXVUvH4kQh6tkvLwfVIXwyduz5WNUEApRJQPhyBavwkzjnlcdKTgQGHqmAl07epiRarv777/+UhzmyJ6GilPq3qjhQ/KJr4le8f1qM0/hfJXAcVSuKypeSgumBKhMtf75yTEjQn3JkIcmyFLBAXHGVUg0lkIZRdRxVv72DKrFlUbBNBHvBiiB36uwzND65168N70j0Ao3TYcyvCiQ9L3KTV7bhcMTdcN8LaUXxH16JxOQdczpXDUOe/aFGfW/5kiy/Lhxg0ms+5LPnKnj6rWpBdz6CpK7Hq2PKxS3rWtASkvdDQ9ieXOteCYcLFZ9AD+eF+5mQR8yfiputt1e5wCAu4iCNhzwSR/rsLc8Rr9i3NHbDJ+LHwJYnHbNOwYap2CymkEXaMfdM1I6bx00px4wPzId1QU+mk4Mu0o+ldF2TN795Ba+0N5bDMSsdypl+IB7zW/Q7f8OfIx7z22JNmcC57q1Nx0N50ew6TiNRnl4mdsBDQ9mlUp7srcgjLBiLa9k4N5GUUOQMmEuHcm10vICm5SxoeYPrZywehK/blzshs9jJacfia4fCwCF965fzd8A97tPzyS3nASWYd7V8P1UBKc+pEki+Pjh2RkJFfLemn2pwECHLlej0cQ2lGJ9qwp3JNzTn5NZZPxPtLCcprbksGsh+Ltt5JZWh6OLVVLGk2C8LDepv/DSoX4rQIIU9H8BwEyxohCEHPOhyaYSKxDz7KrsKe5A70iO5M6N5AL4C7BDOSFkl5AiFxJLbqqxakpf8OOwtuefTLc1aVY6Qc87l+Q9iqI7Lya3yMX3i+fROKZWrIO11h1ws9sAc/ayUPJHllRyNVCw6ThaxnP2JbpUtPgcbTyxHWZsW6Z7v0IwfRb1+QhXwnvP+oJ5fZqFHvfmW9ZgGooB39m8O/gdQSwMEFAACAAgAkK6jSCqKN+aHEQAA8GEAABcAAAB1bml2ZXJzYWwvdW5pdmVyc2FsLnBuZ+3d+VeS2f8AcEszJ2eizcwsbZq0xQXUGjMXWmzSkXKd1FLR1GwzNTMUWVKnsUUldcpdmlzaJW3S3MAlJdSgCZXSlAqFEJUQkR0+9J2az4x+5g/4nvNwDni49znPva/73NUf3lzyOrDvm0WrF2lpaX3j7ubqo6WlA9PS0o7T09WkqHZb7tP8mRfvs2+3VhV1DVfzRSdq1/5dWlrVOH1F2ALN969i3QLjtbQWt396zyPH3I7Q0gq74O66yy8xZGIIfuVBpJIsUOajtJzPH9AGteV+tHya9SNk04+uznrL59ssmXgGKf/ouv5F2jL9+Xt0Lnl5KrRTkJWBFJlobZNiSH7uQT2fdujRUcI2JuOX/fUcWml9FaOnNIlP6yE+LlBIpume9vxm8TC7BDFcL5Gyi2Jk3K9XhZ6fp/v3j7c/rF6lLDvkti2bizvMgrpI3qYZS7uuuNw01P4a0qL194/7Nl7REYoneuamWEV1wM2Vtv/MhrTsTNbucxsjP6BB1U3KsPt3YCb7MiNmlXcjPeWEWd0Y72xQIk4fQZss+Gf2+ZRI7b4fTyuVfKwhDFY1p7rnU8Df+FnUV1ha5ZlFjWTMzv8QuRPivcTAVXd2Rr7REliTd2LZnPvNay1n/PwsogdtN0tz1fghxHvpT3Nv9RBCuZezjNMzt+yWNte9fkuNZpfR0lbuv9R355D97Batn6e/3MB7b8ScOunnNm3ZHEfNmG0P0bWE+bkaZM++XpOMNLBZ0AsgAASAABAAAkAACAABIAAEgAAQAAJAAAgAASAABIAAEAACQAAIAAEgAASAABAAAkAACAABIAAEgAAQAAJAAAgAASAABIAAEAACQAAIAAEgAASAABAAAkAACAABIAAEgAAQAAJAAAgAASAABIAAEAACQAAIAAEgAASAABAA4v8RIkXaNvKI5jIo+R/RAs+nqO1ju8MS0+bG0dM9bb8uP+BVwCqb2WEBW3rOh77PbDNeMCeioJ750YNHD85OhcT+e/v+W/I12ObIOXV9dh5MmWc+v2zn3RezylirKTr1Umib1uwq+QucYS7SkdznHuDm35OmKBvtcU5Tz9gpC0221+NFZ/q6/cFRzU1rx/IY3qP/LNDaHqJEzayA5gXLbfs4jSJhHUkZPe0Q06wSbWVxGSrMLUkiWVUMDclHSd6lF5mqJeSNhm7WjU3IJN7oTFa7qck/YynCtflE+SRFVaH+dtdNF84DRjTlnDO1Hu1CYgedgFSzRfAdeGk7K3TqTTyt5CdLo/TDYARy+0kT9QXDkFe9tG04ebupKlZIdeSjJuLgaFHfczBGcOUKnuYiH7/LecwWC7d3Y5c0CTqN4SVKPlYtH6RikGBRYiP10eSpN0yoWkobNAE3M4J/qHovDkAGmqCn/3geSeD8VlqFLDi6t3Zc/sJROE3N//L0c1JkHtO+ykWXtnmHcuNKk9gFHTQzXtz1Ulq9S9PkzN30ZXEQB8bqn8Din0jVjI3ViKEERsfG7pOl4mbxsPwx+d4rH1IIvphBi8EIiwzVjWxpUnG7WuveI4KXT5SqmY/mv1cz6g9KViG8QY3yyUZEZxWyAVmMHEA2xYFHb65/qgcWqfMmTxVlC2rWTiUHzdT08g4R9gS6XG8OB9PvP1uMPRxQw333V4Wpr3cqR4dYOCgmPLz14hoPxNkqm4iJ7mAE6hoz57vF5ifhL3xRTWZOlHbe8h7ZyBMVYj/kTiSl1jP/pDdEuSHhvlZOXgdrUpzO0PuWpTgR7J1drkrW+UXw8HJ4gr+IaVDfWZL51taE4JTR4b3gIvf9iDFT0tn/wbb0XF42GotDru28ya3JqwjhvJMGtI7suH6cfCg7ST7An+iud7D/3K+2m2mLmq08BfG99zAF16mKu1iSLwqTwPDgPJx5l0opZX6VhOK2DbR442NppJHwQbPA/CCmqSWrO6hS7BX2myrZpGbLhgzRvguEpXu3pMLwmMTbXjbwKxlmf1TZU4N/mFE6j4ktbnmAuy9u8QAzBxBbBk34n2oSkL12akfyAC/58Ll+auGXDm7nxRx8vwJaDe3s/n26NjaDKewt5QzwOTVnD4piWyNoobaLEdGQO6RWPBZ7RbqgbyM3vOMhe8qJGoaFnGpsXApjC0JXw2oXXK9Pj8aRVmw4Z2QEphNJ5IG8SO6o49PBhOblziOR07+nNzs7QDnkz2Ph1rEbRCeWOZaZIyW/9kDEBpvmMbnMW8StUVzLfqcgSH1laM1Esm+G/t2rPiBDjyoxqMBX37wxQ8+cp349tY0/7UQVEUscYjjPP98Q8bJlv8r81uDNpy8DmdyrcSUkrJJO8eBUT8e2jqxOdUdvplbx432qy4mGXYUxeg1nC0xKlWF+8IN2mX50fpgPyUXJwFUy2yOQVJGZHx0rPYYC5coeC5RenSz4jDPM2u7MB371TGQ1hKJITI4P+WsaPG6cOPGYMYDanBUja1CCA+FYpSjtJmWtvnnRa9zx4w3jYekr7oQ37TksNHPIU8Y/EF1KWpArIIz0qk/Lb6XjBDUIbGkC1cCmU1xWgHH368hpyFt06LsTmedtlZUE+q07HLvM9QY7Kj3tQJvoQritbduBqWQYicsrzBvtTaWYqj6mP8C29MnTg/kLG4pmZPiZhdGTZOXnKRetm6UkbDWZSuLa4M9RXtlg+b6o4XTVycJUSop+ruznxAbXV7pnGXmHMsAdd9I9sdbOpAr7+SC4OusJtYE4UoHJ2mlLJazvSAyw2tdJ8NQUe3EzS1CJsH//g/P93V2R6vnPX+ad6uu+rjJhFRH7u5vZkfWWA2tObEniBPJ7hzHyiSunGya4OrkiIqjZ3pN///NC9jbomzVTnnoM+JvnWNWYP0k2Fk6XPUmSfTSEo+KEvb6e0RiVEM+cEfBqOb6kGYWQBkddaJWohbgkXlJf+xg2F1fGi8ubtEBjRBKRZk7Yjh4Q2PbzvEkhBHoVo84khOMPwpeGK5HOTJlItiaUQecnr2SNOo/IC/TMF+rmml01mQQZ6bocVmYRhwUYGfcWPLOH3f1IFtP6dPDXus1/BdK11YxVi5mvtFnH2XABRJXsmibLT2Dg7Jko4T1mMoPVC1/cz9/mMlmivpLDJ6lVHblZq7KbrD1ijCnCQjx561u/p7dNWYxOeOLp5BKe1A9211S0A8eoe++uXMWpFnqpxeeDecLHBBqRSXOFLIWttBh5aVySLtc+SWmJ5D+zTiZvyn/4OKK73Sjs8/p3J6VuGMm7EWCrSj2NWgY9uITuOb4PUoBZBo9jaSY+otVZGP7oILkdq+TBwSbYhuHbHF/olsL7mfPo5MPI5FecpCwcgycy9iRZ5AfNKMj0Xl7wHxE6ZUmrVnMcm9PQIZNS+q+ZFcICaJCmPke2brbF8UHVe1IpAb/2qBGDwojMbX+F/a1LuSfxj6u9kFUtu43bVbcgVyaCqgS4ugfW1zXXB8NYbh25Mm/4+xrPDQFTJJqwWLWAc9FVrpMrayY7ZO3tqh19Vp3q/jpgh2mr67pL2eW3nTB8aHntECm07Wex/l9jLGHVq416Pfijlk5jy8Uyh91uVusrW8tduKZMRLhqe/idmuj9zpk64ddsiWqK3iIhmB4oR1qVCAY4dnAkg3cIfLikVaKyEDVYod2pKDPb9d7OE2erbZXKLAPYmPhT4Rv0zDUrN/R7kmIUDN4Jw/YT+tpfts9IVFc/nNgJCSPdQxPs5X9WJ4iQgk5tqQ2tsTqbEROww+U30+oyk7rdu9HqHG5eXgaccAyidAjGZbzwUTsS19wiRkQyGeGUQRcawjKykxdM4FRdoCgSHjBOypIPkFZEMfLe6JnDMazOzW1JrQOih2jrRKfny0oFHy9/e0GkkvOZTjOvwos2lia+r8WDoIqP7EamcrKDpbeRIV8cO7EW2URvMGwd+X2yfTBd/mWHVHTibfY+k9eO32fgAjn6uVLSQTt1TvFSEDsulOtxZkxchLHrFYxuF2LdzaVrErkhuZxtzril9p3iYCO4jx0839JZfdkqPNhWrbJiHccZwLo6X0oD8i0tYS6yD2XPxSS1cv/e7NQGHofuCUULtoueiLZyW5NRWLcE21g3SAGxzITeGUwj0AuQwc2gsC9bKeLpt9f8Q+pzQs+8tl8zpJlSO/Ne9qivFW9jPjnb4PdaFLnF49sjE26hE8LXM2YOopP0C89qwZT6cSmj5qhr+fFNher4HvIi88jv0EWC/fCoeRX9G0AukrcV1RGrvcfieMdfpoklqvO8iNAJR7Y3h9x2SpV1CCI4R+dOdPK6HP9cJeRGiZrdH+iyuUf31WD1j1TJqnP3rc9peoXTzYxId2cVqqJmhvWBt8hcJM/ALk48DCnAuh9QIhZky8YyZDUVAmevMWkGI1kFnr/2u/xfL6GHS3Vy3SFJrEx7a2Ivu0azkUgfiqc5F2meEaKIpJyIwZS+NlKw7Un1kpcWUAR+V3PaIKeke/p4DmJatPiMYnn4YGnVsM3h/HFxa/tv4g/cks8V/bo4LcVTs2U98lU26usd6DeyDeqaWG9TUwarR21WtEiLZdzaLxxcCeok7MeSLn/FYnDUT0/LdlgOecoUnTwbKE72snjpnrG4sXeNIcwdBNmVP5CSabxX1S1jWpQs0o2FAmXuYyVY6Uce4Z6qdQ6CFGiG5NEqkbMH27vcWuyJldE7aDK1MB06/WJPEV4xsvEIpaAjZ+mTpzmjob/THPPQaZR82UQheJG5i5djb9mtqIufu17M2wd1wwOO+ePLDQ6MHr9+Ct/VnVQCJvMIJKK/5Z1HTeGaXRHo2IQTV7MNbpREZVfuKl/0CuXgQ/oeXVwoRskHmSthOrnGjX6BSHLj9EceMhmOdHBSsLGxI1lDNp8b52ttcPO0T+OxmhF1g4s19BqTU88pHXS8rmf+iA8/w28WY6Kda3jdp9gWuTFo3mHNmWB9/riksoshWhzPBemBxPNWfNmSv+hu0Uyaw1sKLaXEKly35zvxHaxBFBPcYcQ5FmYr1fGEcKXOASh3KlfTS4j80DzV+Y8fQ0zX1ceIv2w9TDGSd7uYtAgmzoPfS7cqIPmCGSUSNBMtHkrrN1tp/oj0DfNTj9Y0rkWuVGwjMHPgrD2kk8tamLuHyO0fQFSJki2V8969czl25MtgkRnd5odVz4R3xWObzJgclewBWgpPnnhsIX3T0haxbP8YfuHwzH44HCMdJdx0V6qjmdOPVUlhmi6d9Mvy1hFJaznxXOyEYx3alP+C4Bkka+9ol6NjR6lDDn/W2Z7ckoByauCTq/2lZz2OEqbEO/o4Cdfwhk81z0dVKVm1kMSOwasVHCgcBbo8jTdQURHER1IRAWuVX/xODJF2w1Vnwkn8Zz9duGGqeLtwIeN1uOe3vIlGDK4Cuk7zvFAvWNZDZp9buVx3zEI7S1DPvuNEk5Wu9YjywcVvAfNtQrIaWBV2biYmC3PjreJPWtBxmOmy5+0gaNOOwl5WP31D+mRcczxfs1f85eMqrFufsOkywXM8cWNIFP/KlyUoNyVcbTZsM3/nlBMDRU2uwtMIDunhCrMTa2DUpYFnYj8Fy68k5lE+9WmPMsp/p6yS4T8Sg5WtXX8/KHKO3VDdnAginXhfc+zhTPxwvAKFibZ06ITf7GwtH96UJbLvOLl4PboYrZqpn++GhubKfH6WMaV5HxTjUdBGiW0WMj/gPehyvCKtrbvH6r/HPn9tzrR0vJCGpdOSGkmqS/LmVPcp42IhizjVZVG0zxR91lf95uN0lPKQ83gx3B7cCF03+8j/KnonpEBJb3uYmN4654Cr6eFHNrfPSbbTZNgvilkx5ywOAZmrZQzSmsv2X+vO/fEAj/8L1i9nqs+tG970b8H6RR2G8O1L/se9W1rydO9eezOg4Kdfu8RX8Rx32s25IsowsxwTpJlzBJo+ts/dZ/mcf3DceJBy4jsW2b+1HPNOs+Dw2UIaNCYZ8mNhYdfs3yeAavftvnsJhlWYFhB7mn9T60K1NC/3vQdcq3aHpv4HUEsDBBQAAgAIAJCuo0iV7pF+SwAAAGsAAAAbAAAAdW5pdmVyc2FsL3VuaXZlcnNhbC5wbmcueG1ss7GvyM1RKEstKs7Mz7NVMtQzULK34+WyKShKLctMLVeoAIoBBSFASaESyDVCcMszU0oygEIG5mYIwYzUzPSMElslCwNzuKA+0EwAUEsBAgAAFAACAAgAkK6jSA5qJE5iBAAABREAAB0AAAAAAAAAAQAAAAAAAAAAAHVuaXZlcnNhbC9jb21tb25fbWVzc2FnZXMubG5nUEsBAgAAFAACAAgAkK6jSAh+CyMpAwAAhgwAACcAAAAAAAAAAQAAAAAAnQQAAHVuaXZlcnNhbC9mbGFzaF9wdWJsaXNoaW5nX3NldHRpbmdzLnhtbFBLAQIAABQAAgAIAJCuo0i1/AlkugIAAFUKAAAhAAAAAAAAAAEAAAAAAAsIAAB1bml2ZXJzYWwvZmxhc2hfc2tpbl9zZXR0aW5ncy54bWxQSwECAAAUAAIACACQrqNIKpYPZ/4CAACXCwAAJgAAAAAAAAABAAAAAAAECwAAdW5pdmVyc2FsL2h0bWxfcHVibGlzaGluZ19zZXR0aW5ncy54bWxQSwECAAAUAAIACACQrqNIaHFSkZoBAAAfBgAAHwAAAAAAAAABAAAAAABGDgAAdW5pdmVyc2FsL2h0bWxfc2tpbl9zZXR0aW5ncy5qc1BLAQIAABQAAgAIAJCuo0g9PC/RwQAAAOUBAAAaAAAAAAAAAAEAAAAAAB0QAAB1bml2ZXJzYWwvaTE4bl9wcmVzZXRzLnhtbFBLAQIAABQAAgAIAJCuo0izv7NQbQAAAHIAAAAcAAAAAAAAAAEAAAAAABYRAAB1bml2ZXJzYWwvbG9jYWxfc2V0dGluZ3MueG1sUEsBAgAAFAACAAgARJRXRyO0Tvv7AgAAsAgAABQAAAAAAAAAAQAAAAAAvREAAHVuaXZlcnNhbC9wbGF5ZXIueG1sUEsBAgAAFAACAAgAkK6jSIyYS/o+CAAAjyAAACkAAAAAAAAAAQAAAAAA6hQAAHVuaXZlcnNhbC9za2luX2N1c3RvbWl6YXRpb25fc2V0dGluZ3MueG1sUEsBAgAAFAACAAgAkK6jSCqKN+aHEQAA8GEAABcAAAAAAAAAAAAAAAAAbx0AAHVuaXZlcnNhbC91bml2ZXJzYWwucG5nUEsBAgAAFAACAAgAkK6jSJXukX5LAAAAawAAABsAAAAAAAAAAQAAAAAAKy8AAHVuaXZlcnNhbC91bml2ZXJzYWwucG5nLnhtbFBLBQYAAAAACwALAEkDAACvLwAAAAA="/>
  <p:tag name="ISPRING_PRESENTATION_TITLE" val="1"/>
  <p:tag name="ISPRING_SCORM_RATE_QUIZZES" val="0"/>
  <p:tag name="ISPRING_SCORM_PASSING_SCORE" val="100.000000"/>
  <p:tag name="ISPRING_SCORM_ENDPOINT" val="&lt;endpoint&gt;&lt;enable&gt;0&lt;/enable&gt;&lt;lrs&gt;http://&lt;/lrs&gt;&lt;auth&gt;0&lt;/auth&gt;&lt;login&gt;&lt;/login&gt;&lt;password&gt;&lt;/password&gt;&lt;key&gt;&lt;/key&gt;&lt;name&gt;&lt;/name&gt;&lt;email&gt;&lt;/email&gt;&lt;/endpoint&gt;&#10;"/>
  <p:tag name="ISPRING_OUTPUT_FOLDER" val="F:\我图VIP设计PPT上传\10月份上传文件\298"/>
  <p:tag name="ISPRING_FIRST_PUBLISH" val="1"/>
</p:tagLst>
</file>

<file path=ppt/theme/theme1.xml><?xml version="1.0" encoding="utf-8"?>
<a:theme xmlns:a="http://schemas.openxmlformats.org/drawingml/2006/main" name="Office 主题">
  <a:themeElements>
    <a:clrScheme name="自定义 13">
      <a:dk1>
        <a:srgbClr val="000000"/>
      </a:dk1>
      <a:lt1>
        <a:srgbClr val="FFFFFF"/>
      </a:lt1>
      <a:dk2>
        <a:srgbClr val="000000"/>
      </a:dk2>
      <a:lt2>
        <a:srgbClr val="FFFFFF"/>
      </a:lt2>
      <a:accent1>
        <a:srgbClr val="336271"/>
      </a:accent1>
      <a:accent2>
        <a:srgbClr val="61B1B3"/>
      </a:accent2>
      <a:accent3>
        <a:srgbClr val="336271"/>
      </a:accent3>
      <a:accent4>
        <a:srgbClr val="61B1B3"/>
      </a:accent4>
      <a:accent5>
        <a:srgbClr val="336271"/>
      </a:accent5>
      <a:accent6>
        <a:srgbClr val="61B1B3"/>
      </a:accent6>
      <a:hlink>
        <a:srgbClr val="336271"/>
      </a:hlink>
      <a:folHlink>
        <a:srgbClr val="61B1B3"/>
      </a:folHlink>
    </a:clrScheme>
    <a:fontScheme name="自定义 1">
      <a:majorFont>
        <a:latin typeface="Calibri Light"/>
        <a:ea typeface="思源黑体 CN Bold"/>
        <a:cs typeface=""/>
      </a:majorFont>
      <a:minorFont>
        <a:latin typeface="Calibri"/>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1151</Words>
  <Application>Microsoft Macintosh PowerPoint</Application>
  <PresentationFormat>全屏显示(16:9)</PresentationFormat>
  <Paragraphs>111</Paragraphs>
  <Slides>19</Slides>
  <Notes>19</Notes>
  <HiddenSlides>0</HiddenSlides>
  <MMClips>1</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19</vt:i4>
      </vt:variant>
    </vt:vector>
  </HeadingPairs>
  <TitlesOfParts>
    <vt:vector size="27" baseType="lpstr">
      <vt:lpstr>阿里汉仪智能黑体</vt:lpstr>
      <vt:lpstr>等线</vt:lpstr>
      <vt:lpstr>思源黑体 CN Bold</vt:lpstr>
      <vt:lpstr>思源黑体 CN Regular</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商业应用安全技术</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2019-05-13T21:35:27Z</dcterms:created>
  <dcterms:modified xsi:type="dcterms:W3CDTF">2022-09-01T11:09:08Z</dcterms:modified>
</cp:coreProperties>
</file>